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22"/>
  </p:notesMasterIdLst>
  <p:handoutMasterIdLst>
    <p:handoutMasterId r:id="rId23"/>
  </p:handoutMasterIdLst>
  <p:sldIdLst>
    <p:sldId id="256" r:id="rId2"/>
    <p:sldId id="271" r:id="rId3"/>
    <p:sldId id="274" r:id="rId4"/>
    <p:sldId id="275" r:id="rId5"/>
    <p:sldId id="257" r:id="rId6"/>
    <p:sldId id="258" r:id="rId7"/>
    <p:sldId id="259" r:id="rId8"/>
    <p:sldId id="269" r:id="rId9"/>
    <p:sldId id="278" r:id="rId10"/>
    <p:sldId id="279" r:id="rId11"/>
    <p:sldId id="276" r:id="rId12"/>
    <p:sldId id="261" r:id="rId13"/>
    <p:sldId id="270" r:id="rId14"/>
    <p:sldId id="265" r:id="rId15"/>
    <p:sldId id="266" r:id="rId16"/>
    <p:sldId id="268" r:id="rId17"/>
    <p:sldId id="267" r:id="rId18"/>
    <p:sldId id="272" r:id="rId19"/>
    <p:sldId id="273" r:id="rId20"/>
    <p:sldId id="277" r:id="rId21"/>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405" autoAdjust="0"/>
    <p:restoredTop sz="94660"/>
  </p:normalViewPr>
  <p:slideViewPr>
    <p:cSldViewPr>
      <p:cViewPr varScale="1">
        <p:scale>
          <a:sx n="100" d="100"/>
          <a:sy n="100" d="100"/>
        </p:scale>
        <p:origin x="-1146" y="-96"/>
      </p:cViewPr>
      <p:guideLst>
        <p:guide orient="horz" pos="2160"/>
        <p:guide pos="2880"/>
      </p:guideLst>
    </p:cSldViewPr>
  </p:slideViewPr>
  <p:notesTextViewPr>
    <p:cViewPr>
      <p:scale>
        <a:sx n="1" d="1"/>
        <a:sy n="1" d="1"/>
      </p:scale>
      <p:origin x="0" y="972"/>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558EA3E-0E9F-48D9-8E2D-ED60095F9376}" type="doc">
      <dgm:prSet loTypeId="urn:microsoft.com/office/officeart/2005/8/layout/orgChart1" loCatId="hierarchy" qsTypeId="urn:microsoft.com/office/officeart/2005/8/quickstyle/simple3" qsCatId="simple" csTypeId="urn:microsoft.com/office/officeart/2005/8/colors/accent1_2" csCatId="accent1" phldr="1"/>
      <dgm:spPr/>
      <dgm:t>
        <a:bodyPr/>
        <a:lstStyle/>
        <a:p>
          <a:endParaRPr lang="en-US"/>
        </a:p>
      </dgm:t>
    </dgm:pt>
    <dgm:pt modelId="{B8D88FC9-4170-40EA-8A8D-8B5F398B1421}">
      <dgm:prSet phldrT="[Text]"/>
      <dgm:spPr/>
      <dgm:t>
        <a:bodyPr/>
        <a:lstStyle/>
        <a:p>
          <a:r>
            <a:rPr lang="en-US" dirty="0" smtClean="0"/>
            <a:t>TWC</a:t>
          </a:r>
          <a:endParaRPr lang="en-US" dirty="0"/>
        </a:p>
      </dgm:t>
    </dgm:pt>
    <dgm:pt modelId="{6920BBC6-A232-46C0-8CB0-1DBBEE5ECEE9}" type="parTrans" cxnId="{B8610245-5DBB-42BA-B2F3-0FFED076310D}">
      <dgm:prSet/>
      <dgm:spPr/>
      <dgm:t>
        <a:bodyPr/>
        <a:lstStyle/>
        <a:p>
          <a:endParaRPr lang="en-US"/>
        </a:p>
      </dgm:t>
    </dgm:pt>
    <dgm:pt modelId="{54DD0250-FCE6-4F1C-80A3-FBAB596656E4}" type="sibTrans" cxnId="{B8610245-5DBB-42BA-B2F3-0FFED076310D}">
      <dgm:prSet/>
      <dgm:spPr/>
      <dgm:t>
        <a:bodyPr/>
        <a:lstStyle/>
        <a:p>
          <a:endParaRPr lang="en-US"/>
        </a:p>
      </dgm:t>
    </dgm:pt>
    <dgm:pt modelId="{45EB8291-B217-4727-8238-BBF039B1B610}" type="asst">
      <dgm:prSet phldrT="[Text]"/>
      <dgm:spPr/>
      <dgm:t>
        <a:bodyPr/>
        <a:lstStyle/>
        <a:p>
          <a:r>
            <a:rPr lang="en-US" dirty="0" smtClean="0"/>
            <a:t>LMCI</a:t>
          </a:r>
          <a:endParaRPr lang="en-US" dirty="0"/>
        </a:p>
      </dgm:t>
    </dgm:pt>
    <dgm:pt modelId="{CC33F878-54CA-4B51-8248-ABF163718801}" type="parTrans" cxnId="{26440B25-70AB-4FA9-B018-89C4805712D3}">
      <dgm:prSet/>
      <dgm:spPr>
        <a:ln>
          <a:noFill/>
        </a:ln>
      </dgm:spPr>
      <dgm:t>
        <a:bodyPr/>
        <a:lstStyle/>
        <a:p>
          <a:endParaRPr lang="en-US"/>
        </a:p>
      </dgm:t>
    </dgm:pt>
    <dgm:pt modelId="{D09CAAC3-53C6-46D1-A541-220A7D1BDD6A}" type="sibTrans" cxnId="{26440B25-70AB-4FA9-B018-89C4805712D3}">
      <dgm:prSet/>
      <dgm:spPr/>
      <dgm:t>
        <a:bodyPr/>
        <a:lstStyle/>
        <a:p>
          <a:endParaRPr lang="en-US"/>
        </a:p>
      </dgm:t>
    </dgm:pt>
    <dgm:pt modelId="{C3887E9D-30F6-44EA-86DE-E5077F2EDDBA}">
      <dgm:prSet phldrT="[Text]"/>
      <dgm:spPr/>
      <dgm:t>
        <a:bodyPr/>
        <a:lstStyle/>
        <a:p>
          <a:r>
            <a:rPr lang="en-US" dirty="0" smtClean="0"/>
            <a:t>Education Outreach</a:t>
          </a:r>
        </a:p>
      </dgm:t>
    </dgm:pt>
    <dgm:pt modelId="{247A69E7-8398-4EC1-A5EC-896FD882FAF7}" type="parTrans" cxnId="{45AB61E7-838C-4A43-B784-8BF9EB51859A}">
      <dgm:prSet/>
      <dgm:spPr/>
      <dgm:t>
        <a:bodyPr/>
        <a:lstStyle/>
        <a:p>
          <a:endParaRPr lang="en-US"/>
        </a:p>
      </dgm:t>
    </dgm:pt>
    <dgm:pt modelId="{1C2C5023-B507-453D-911E-E5E547548A17}" type="sibTrans" cxnId="{45AB61E7-838C-4A43-B784-8BF9EB51859A}">
      <dgm:prSet/>
      <dgm:spPr/>
      <dgm:t>
        <a:bodyPr/>
        <a:lstStyle/>
        <a:p>
          <a:endParaRPr lang="en-US"/>
        </a:p>
      </dgm:t>
    </dgm:pt>
    <dgm:pt modelId="{2A68CE30-EF77-423D-9B5C-625A910F93D3}">
      <dgm:prSet/>
      <dgm:spPr/>
      <dgm:t>
        <a:bodyPr/>
        <a:lstStyle/>
        <a:p>
          <a:r>
            <a:rPr lang="en-US" dirty="0" smtClean="0"/>
            <a:t>Roni Downey</a:t>
          </a:r>
          <a:endParaRPr lang="en-US" dirty="0"/>
        </a:p>
      </dgm:t>
    </dgm:pt>
    <dgm:pt modelId="{11252B26-9A6B-43C0-A6A2-C65F9DDC00F7}" type="parTrans" cxnId="{024192B8-34F5-49DF-A892-D1551EF76814}">
      <dgm:prSet/>
      <dgm:spPr>
        <a:ln>
          <a:noFill/>
        </a:ln>
      </dgm:spPr>
      <dgm:t>
        <a:bodyPr/>
        <a:lstStyle/>
        <a:p>
          <a:endParaRPr lang="en-US"/>
        </a:p>
      </dgm:t>
    </dgm:pt>
    <dgm:pt modelId="{4C9C3DB0-1B9D-4E4C-9890-7161CBBD3F57}" type="sibTrans" cxnId="{024192B8-34F5-49DF-A892-D1551EF76814}">
      <dgm:prSet/>
      <dgm:spPr/>
      <dgm:t>
        <a:bodyPr/>
        <a:lstStyle/>
        <a:p>
          <a:endParaRPr lang="en-US"/>
        </a:p>
      </dgm:t>
    </dgm:pt>
    <dgm:pt modelId="{D7149D94-2C02-4EB4-B846-FA9B33F5AE6B}">
      <dgm:prSet/>
      <dgm:spPr/>
      <dgm:t>
        <a:bodyPr/>
        <a:lstStyle/>
        <a:p>
          <a:r>
            <a:rPr lang="en-US" dirty="0" smtClean="0"/>
            <a:t>Mick Normington</a:t>
          </a:r>
          <a:endParaRPr lang="en-US" dirty="0"/>
        </a:p>
      </dgm:t>
    </dgm:pt>
    <dgm:pt modelId="{99F97A14-FFD2-4680-96E5-5507592A0D7F}" type="parTrans" cxnId="{5A246D77-4145-40A2-8751-A985AF4C3967}">
      <dgm:prSet/>
      <dgm:spPr/>
      <dgm:t>
        <a:bodyPr/>
        <a:lstStyle/>
        <a:p>
          <a:endParaRPr lang="en-US"/>
        </a:p>
      </dgm:t>
    </dgm:pt>
    <dgm:pt modelId="{252EB242-B5A0-4611-B9FE-42731AAE4C1E}" type="sibTrans" cxnId="{5A246D77-4145-40A2-8751-A985AF4C3967}">
      <dgm:prSet/>
      <dgm:spPr/>
      <dgm:t>
        <a:bodyPr/>
        <a:lstStyle/>
        <a:p>
          <a:endParaRPr lang="en-US"/>
        </a:p>
      </dgm:t>
    </dgm:pt>
    <dgm:pt modelId="{B1D03074-43DF-485D-B166-EC43BCED5B23}">
      <dgm:prSet/>
      <dgm:spPr/>
      <dgm:t>
        <a:bodyPr/>
        <a:lstStyle/>
        <a:p>
          <a:r>
            <a:rPr lang="en-US" dirty="0" smtClean="0"/>
            <a:t>Lori Knight</a:t>
          </a:r>
          <a:endParaRPr lang="en-US" dirty="0"/>
        </a:p>
      </dgm:t>
    </dgm:pt>
    <dgm:pt modelId="{A776F48C-D487-445E-AAB1-E1E42C25AEE6}" type="parTrans" cxnId="{34A48CD2-2F72-4C23-9D82-8AA400B7810B}">
      <dgm:prSet/>
      <dgm:spPr/>
      <dgm:t>
        <a:bodyPr/>
        <a:lstStyle/>
        <a:p>
          <a:endParaRPr lang="en-US"/>
        </a:p>
      </dgm:t>
    </dgm:pt>
    <dgm:pt modelId="{8F952C59-EC46-4B3B-88C1-691E39D2CC33}" type="sibTrans" cxnId="{34A48CD2-2F72-4C23-9D82-8AA400B7810B}">
      <dgm:prSet/>
      <dgm:spPr/>
      <dgm:t>
        <a:bodyPr/>
        <a:lstStyle/>
        <a:p>
          <a:endParaRPr lang="en-US"/>
        </a:p>
      </dgm:t>
    </dgm:pt>
    <dgm:pt modelId="{8D958A31-649B-4A8A-8E97-07AC6F732E1B}">
      <dgm:prSet/>
      <dgm:spPr/>
      <dgm:t>
        <a:bodyPr/>
        <a:lstStyle/>
        <a:p>
          <a:r>
            <a:rPr lang="en-US" dirty="0" smtClean="0"/>
            <a:t>Karla Jasen</a:t>
          </a:r>
          <a:endParaRPr lang="en-US" dirty="0"/>
        </a:p>
      </dgm:t>
    </dgm:pt>
    <dgm:pt modelId="{61EA72BE-F0BE-4EC2-8B25-8CED8E6B845C}" type="parTrans" cxnId="{D8E1EC80-AA92-4C31-901E-292D7D4B020A}">
      <dgm:prSet/>
      <dgm:spPr>
        <a:ln>
          <a:noFill/>
        </a:ln>
      </dgm:spPr>
      <dgm:t>
        <a:bodyPr/>
        <a:lstStyle/>
        <a:p>
          <a:endParaRPr lang="en-US">
            <a:ln>
              <a:noFill/>
            </a:ln>
          </a:endParaRPr>
        </a:p>
      </dgm:t>
    </dgm:pt>
    <dgm:pt modelId="{F3800BEA-F5FA-41D5-AC50-5D85044DB6DD}" type="sibTrans" cxnId="{D8E1EC80-AA92-4C31-901E-292D7D4B020A}">
      <dgm:prSet/>
      <dgm:spPr/>
      <dgm:t>
        <a:bodyPr/>
        <a:lstStyle/>
        <a:p>
          <a:endParaRPr lang="en-US"/>
        </a:p>
      </dgm:t>
    </dgm:pt>
    <dgm:pt modelId="{EAAB87DE-2BBC-4D96-9828-2A2D2345D11F}">
      <dgm:prSet phldrT="[Text]"/>
      <dgm:spPr/>
      <dgm:t>
        <a:bodyPr/>
        <a:lstStyle/>
        <a:p>
          <a:r>
            <a:rPr lang="en-US" dirty="0" smtClean="0"/>
            <a:t>Business Outreach</a:t>
          </a:r>
          <a:endParaRPr lang="en-US" dirty="0"/>
        </a:p>
      </dgm:t>
    </dgm:pt>
    <dgm:pt modelId="{28D31648-AD67-4051-9DB7-287E7D6D8A06}" type="sibTrans" cxnId="{945AFBD5-6BB7-436A-A141-B2667E9C1932}">
      <dgm:prSet/>
      <dgm:spPr/>
      <dgm:t>
        <a:bodyPr/>
        <a:lstStyle/>
        <a:p>
          <a:endParaRPr lang="en-US"/>
        </a:p>
      </dgm:t>
    </dgm:pt>
    <dgm:pt modelId="{E439273C-47F5-4BDF-8E3C-3E049C865EB5}" type="parTrans" cxnId="{945AFBD5-6BB7-436A-A141-B2667E9C1932}">
      <dgm:prSet/>
      <dgm:spPr/>
      <dgm:t>
        <a:bodyPr/>
        <a:lstStyle/>
        <a:p>
          <a:endParaRPr lang="en-US"/>
        </a:p>
      </dgm:t>
    </dgm:pt>
    <dgm:pt modelId="{5AD76C6A-2FD6-4199-A796-68BDF5C7FFF9}" type="pres">
      <dgm:prSet presAssocID="{3558EA3E-0E9F-48D9-8E2D-ED60095F9376}" presName="hierChild1" presStyleCnt="0">
        <dgm:presLayoutVars>
          <dgm:orgChart val="1"/>
          <dgm:chPref val="1"/>
          <dgm:dir/>
          <dgm:animOne val="branch"/>
          <dgm:animLvl val="lvl"/>
          <dgm:resizeHandles/>
        </dgm:presLayoutVars>
      </dgm:prSet>
      <dgm:spPr/>
      <dgm:t>
        <a:bodyPr/>
        <a:lstStyle/>
        <a:p>
          <a:endParaRPr lang="en-US"/>
        </a:p>
      </dgm:t>
    </dgm:pt>
    <dgm:pt modelId="{37CC08EF-9C1C-43C8-876C-5B3813BD0254}" type="pres">
      <dgm:prSet presAssocID="{B8D88FC9-4170-40EA-8A8D-8B5F398B1421}" presName="hierRoot1" presStyleCnt="0">
        <dgm:presLayoutVars>
          <dgm:hierBranch val="init"/>
        </dgm:presLayoutVars>
      </dgm:prSet>
      <dgm:spPr/>
    </dgm:pt>
    <dgm:pt modelId="{C9F00EEA-37D7-4DB8-9A01-008F9BC8546E}" type="pres">
      <dgm:prSet presAssocID="{B8D88FC9-4170-40EA-8A8D-8B5F398B1421}" presName="rootComposite1" presStyleCnt="0"/>
      <dgm:spPr/>
    </dgm:pt>
    <dgm:pt modelId="{EAFB2BE1-FD0F-4C28-87AF-C36E96CBB525}" type="pres">
      <dgm:prSet presAssocID="{B8D88FC9-4170-40EA-8A8D-8B5F398B1421}" presName="rootText1" presStyleLbl="node0" presStyleIdx="0" presStyleCnt="1" custLinFactNeighborX="-1460" custLinFactNeighborY="-53383">
        <dgm:presLayoutVars>
          <dgm:chPref val="3"/>
        </dgm:presLayoutVars>
      </dgm:prSet>
      <dgm:spPr/>
      <dgm:t>
        <a:bodyPr/>
        <a:lstStyle/>
        <a:p>
          <a:endParaRPr lang="en-US"/>
        </a:p>
      </dgm:t>
    </dgm:pt>
    <dgm:pt modelId="{E6E9F5A6-430D-464A-9D8D-B78E881B6636}" type="pres">
      <dgm:prSet presAssocID="{B8D88FC9-4170-40EA-8A8D-8B5F398B1421}" presName="rootConnector1" presStyleLbl="node1" presStyleIdx="0" presStyleCnt="0"/>
      <dgm:spPr/>
      <dgm:t>
        <a:bodyPr/>
        <a:lstStyle/>
        <a:p>
          <a:endParaRPr lang="en-US"/>
        </a:p>
      </dgm:t>
    </dgm:pt>
    <dgm:pt modelId="{4E05F568-3996-466A-8880-50A131B76584}" type="pres">
      <dgm:prSet presAssocID="{B8D88FC9-4170-40EA-8A8D-8B5F398B1421}" presName="hierChild2" presStyleCnt="0"/>
      <dgm:spPr/>
    </dgm:pt>
    <dgm:pt modelId="{85AD45DC-86B8-49E1-BD13-5472677B9AA8}" type="pres">
      <dgm:prSet presAssocID="{E439273C-47F5-4BDF-8E3C-3E049C865EB5}" presName="Name37" presStyleLbl="parChTrans1D2" presStyleIdx="0" presStyleCnt="3"/>
      <dgm:spPr/>
      <dgm:t>
        <a:bodyPr/>
        <a:lstStyle/>
        <a:p>
          <a:endParaRPr lang="en-US"/>
        </a:p>
      </dgm:t>
    </dgm:pt>
    <dgm:pt modelId="{D84262EA-DF37-47F1-8924-F7CEF02745DA}" type="pres">
      <dgm:prSet presAssocID="{EAAB87DE-2BBC-4D96-9828-2A2D2345D11F}" presName="hierRoot2" presStyleCnt="0">
        <dgm:presLayoutVars>
          <dgm:hierBranch val="init"/>
        </dgm:presLayoutVars>
      </dgm:prSet>
      <dgm:spPr/>
    </dgm:pt>
    <dgm:pt modelId="{2882928D-24A4-4AE4-9E65-E0CF57A2F503}" type="pres">
      <dgm:prSet presAssocID="{EAAB87DE-2BBC-4D96-9828-2A2D2345D11F}" presName="rootComposite" presStyleCnt="0"/>
      <dgm:spPr/>
    </dgm:pt>
    <dgm:pt modelId="{4CEBFBD7-5DFC-410A-BB0A-E225369B2D77}" type="pres">
      <dgm:prSet presAssocID="{EAAB87DE-2BBC-4D96-9828-2A2D2345D11F}" presName="rootText" presStyleLbl="node2" presStyleIdx="0" presStyleCnt="2" custLinFactX="-37989" custLinFactNeighborX="-100000" custLinFactNeighborY="-26382">
        <dgm:presLayoutVars>
          <dgm:chPref val="3"/>
        </dgm:presLayoutVars>
      </dgm:prSet>
      <dgm:spPr/>
      <dgm:t>
        <a:bodyPr/>
        <a:lstStyle/>
        <a:p>
          <a:endParaRPr lang="en-US"/>
        </a:p>
      </dgm:t>
    </dgm:pt>
    <dgm:pt modelId="{C019CE99-4F24-4A90-AD9E-BAC50C03B50B}" type="pres">
      <dgm:prSet presAssocID="{EAAB87DE-2BBC-4D96-9828-2A2D2345D11F}" presName="rootConnector" presStyleLbl="node2" presStyleIdx="0" presStyleCnt="2"/>
      <dgm:spPr/>
      <dgm:t>
        <a:bodyPr/>
        <a:lstStyle/>
        <a:p>
          <a:endParaRPr lang="en-US"/>
        </a:p>
      </dgm:t>
    </dgm:pt>
    <dgm:pt modelId="{AB2FF6A7-2F1B-433F-87A3-7957D6C5A479}" type="pres">
      <dgm:prSet presAssocID="{EAAB87DE-2BBC-4D96-9828-2A2D2345D11F}" presName="hierChild4" presStyleCnt="0"/>
      <dgm:spPr/>
    </dgm:pt>
    <dgm:pt modelId="{707D6F6E-8AD6-438C-A1B8-C3D10792870C}" type="pres">
      <dgm:prSet presAssocID="{11252B26-9A6B-43C0-A6A2-C65F9DDC00F7}" presName="Name37" presStyleLbl="parChTrans1D3" presStyleIdx="0" presStyleCnt="4"/>
      <dgm:spPr/>
      <dgm:t>
        <a:bodyPr/>
        <a:lstStyle/>
        <a:p>
          <a:endParaRPr lang="en-US"/>
        </a:p>
      </dgm:t>
    </dgm:pt>
    <dgm:pt modelId="{0A028CC9-5DFF-4CEB-8E8F-B0F57DCFAE24}" type="pres">
      <dgm:prSet presAssocID="{2A68CE30-EF77-423D-9B5C-625A910F93D3}" presName="hierRoot2" presStyleCnt="0">
        <dgm:presLayoutVars>
          <dgm:hierBranch val="init"/>
        </dgm:presLayoutVars>
      </dgm:prSet>
      <dgm:spPr/>
    </dgm:pt>
    <dgm:pt modelId="{A25CF45A-0952-4A69-B32A-0FFEBCEF2A12}" type="pres">
      <dgm:prSet presAssocID="{2A68CE30-EF77-423D-9B5C-625A910F93D3}" presName="rootComposite" presStyleCnt="0"/>
      <dgm:spPr/>
    </dgm:pt>
    <dgm:pt modelId="{EE578134-EC43-45C7-A816-9CD9B65F5443}" type="pres">
      <dgm:prSet presAssocID="{2A68CE30-EF77-423D-9B5C-625A910F93D3}" presName="rootText" presStyleLbl="node3" presStyleIdx="0" presStyleCnt="4" custLinFactX="-100000" custLinFactNeighborX="-104402" custLinFactNeighborY="-8716">
        <dgm:presLayoutVars>
          <dgm:chPref val="3"/>
        </dgm:presLayoutVars>
      </dgm:prSet>
      <dgm:spPr/>
      <dgm:t>
        <a:bodyPr/>
        <a:lstStyle/>
        <a:p>
          <a:endParaRPr lang="en-US"/>
        </a:p>
      </dgm:t>
    </dgm:pt>
    <dgm:pt modelId="{37A14022-1959-4035-A6C8-18520626B69E}" type="pres">
      <dgm:prSet presAssocID="{2A68CE30-EF77-423D-9B5C-625A910F93D3}" presName="rootConnector" presStyleLbl="node3" presStyleIdx="0" presStyleCnt="4"/>
      <dgm:spPr/>
      <dgm:t>
        <a:bodyPr/>
        <a:lstStyle/>
        <a:p>
          <a:endParaRPr lang="en-US"/>
        </a:p>
      </dgm:t>
    </dgm:pt>
    <dgm:pt modelId="{5A2913BD-9058-4881-8DBC-3BC8B0C0EC58}" type="pres">
      <dgm:prSet presAssocID="{2A68CE30-EF77-423D-9B5C-625A910F93D3}" presName="hierChild4" presStyleCnt="0"/>
      <dgm:spPr/>
    </dgm:pt>
    <dgm:pt modelId="{AFD8D770-8A42-45BE-B6E7-24ED2C1FA6D9}" type="pres">
      <dgm:prSet presAssocID="{2A68CE30-EF77-423D-9B5C-625A910F93D3}" presName="hierChild5" presStyleCnt="0"/>
      <dgm:spPr/>
    </dgm:pt>
    <dgm:pt modelId="{83CD96C0-D2F8-4AE2-A25A-C45FE31F7571}" type="pres">
      <dgm:prSet presAssocID="{99F97A14-FFD2-4680-96E5-5507592A0D7F}" presName="Name37" presStyleLbl="parChTrans1D3" presStyleIdx="1" presStyleCnt="4"/>
      <dgm:spPr/>
      <dgm:t>
        <a:bodyPr/>
        <a:lstStyle/>
        <a:p>
          <a:endParaRPr lang="en-US"/>
        </a:p>
      </dgm:t>
    </dgm:pt>
    <dgm:pt modelId="{49E6791A-2520-44B4-AFB4-8152E911AE94}" type="pres">
      <dgm:prSet presAssocID="{D7149D94-2C02-4EB4-B846-FA9B33F5AE6B}" presName="hierRoot2" presStyleCnt="0">
        <dgm:presLayoutVars>
          <dgm:hierBranch val="init"/>
        </dgm:presLayoutVars>
      </dgm:prSet>
      <dgm:spPr/>
    </dgm:pt>
    <dgm:pt modelId="{0E71CAA5-24F3-4203-9039-94EF58E234EE}" type="pres">
      <dgm:prSet presAssocID="{D7149D94-2C02-4EB4-B846-FA9B33F5AE6B}" presName="rootComposite" presStyleCnt="0"/>
      <dgm:spPr/>
    </dgm:pt>
    <dgm:pt modelId="{5D17847A-A9B4-471A-AFB4-2DAC7BB15E68}" type="pres">
      <dgm:prSet presAssocID="{D7149D94-2C02-4EB4-B846-FA9B33F5AE6B}" presName="rootText" presStyleLbl="node3" presStyleIdx="1" presStyleCnt="4" custLinFactY="-49163" custLinFactNeighborX="-47229" custLinFactNeighborY="-100000">
        <dgm:presLayoutVars>
          <dgm:chPref val="3"/>
        </dgm:presLayoutVars>
      </dgm:prSet>
      <dgm:spPr/>
      <dgm:t>
        <a:bodyPr/>
        <a:lstStyle/>
        <a:p>
          <a:endParaRPr lang="en-US"/>
        </a:p>
      </dgm:t>
    </dgm:pt>
    <dgm:pt modelId="{E7FC1498-3141-48CC-911A-CC846AD19519}" type="pres">
      <dgm:prSet presAssocID="{D7149D94-2C02-4EB4-B846-FA9B33F5AE6B}" presName="rootConnector" presStyleLbl="node3" presStyleIdx="1" presStyleCnt="4"/>
      <dgm:spPr/>
      <dgm:t>
        <a:bodyPr/>
        <a:lstStyle/>
        <a:p>
          <a:endParaRPr lang="en-US"/>
        </a:p>
      </dgm:t>
    </dgm:pt>
    <dgm:pt modelId="{53734245-1E91-4624-8CC4-8CA0601C67DC}" type="pres">
      <dgm:prSet presAssocID="{D7149D94-2C02-4EB4-B846-FA9B33F5AE6B}" presName="hierChild4" presStyleCnt="0"/>
      <dgm:spPr/>
    </dgm:pt>
    <dgm:pt modelId="{0FDA909A-0D1A-4D6B-8C2A-0AC4C22FF867}" type="pres">
      <dgm:prSet presAssocID="{D7149D94-2C02-4EB4-B846-FA9B33F5AE6B}" presName="hierChild5" presStyleCnt="0"/>
      <dgm:spPr/>
    </dgm:pt>
    <dgm:pt modelId="{E9C11E38-9969-4BFA-8A22-153DB549856A}" type="pres">
      <dgm:prSet presAssocID="{EAAB87DE-2BBC-4D96-9828-2A2D2345D11F}" presName="hierChild5" presStyleCnt="0"/>
      <dgm:spPr/>
    </dgm:pt>
    <dgm:pt modelId="{B8F15CF0-C2AF-4C8A-A50E-3543412F0A94}" type="pres">
      <dgm:prSet presAssocID="{247A69E7-8398-4EC1-A5EC-896FD882FAF7}" presName="Name37" presStyleLbl="parChTrans1D2" presStyleIdx="1" presStyleCnt="3"/>
      <dgm:spPr/>
      <dgm:t>
        <a:bodyPr/>
        <a:lstStyle/>
        <a:p>
          <a:endParaRPr lang="en-US"/>
        </a:p>
      </dgm:t>
    </dgm:pt>
    <dgm:pt modelId="{25FB0B46-2238-49E0-988F-941246AF67EC}" type="pres">
      <dgm:prSet presAssocID="{C3887E9D-30F6-44EA-86DE-E5077F2EDDBA}" presName="hierRoot2" presStyleCnt="0">
        <dgm:presLayoutVars>
          <dgm:hierBranch val="init"/>
        </dgm:presLayoutVars>
      </dgm:prSet>
      <dgm:spPr/>
    </dgm:pt>
    <dgm:pt modelId="{F14E373A-34C3-41AE-9E9E-779032318C55}" type="pres">
      <dgm:prSet presAssocID="{C3887E9D-30F6-44EA-86DE-E5077F2EDDBA}" presName="rootComposite" presStyleCnt="0"/>
      <dgm:spPr/>
    </dgm:pt>
    <dgm:pt modelId="{B2E46DDD-BD27-4117-9300-89341CBA131A}" type="pres">
      <dgm:prSet presAssocID="{C3887E9D-30F6-44EA-86DE-E5077F2EDDBA}" presName="rootText" presStyleLbl="node2" presStyleIdx="1" presStyleCnt="2" custLinFactX="89298" custLinFactNeighborX="100000" custLinFactNeighborY="-26382">
        <dgm:presLayoutVars>
          <dgm:chPref val="3"/>
        </dgm:presLayoutVars>
      </dgm:prSet>
      <dgm:spPr/>
      <dgm:t>
        <a:bodyPr/>
        <a:lstStyle/>
        <a:p>
          <a:endParaRPr lang="en-US"/>
        </a:p>
      </dgm:t>
    </dgm:pt>
    <dgm:pt modelId="{47E79BF3-F92F-43CB-ABBB-A10055F87CF2}" type="pres">
      <dgm:prSet presAssocID="{C3887E9D-30F6-44EA-86DE-E5077F2EDDBA}" presName="rootConnector" presStyleLbl="node2" presStyleIdx="1" presStyleCnt="2"/>
      <dgm:spPr/>
      <dgm:t>
        <a:bodyPr/>
        <a:lstStyle/>
        <a:p>
          <a:endParaRPr lang="en-US"/>
        </a:p>
      </dgm:t>
    </dgm:pt>
    <dgm:pt modelId="{E11CCD36-C748-451D-82D9-9D334848BC98}" type="pres">
      <dgm:prSet presAssocID="{C3887E9D-30F6-44EA-86DE-E5077F2EDDBA}" presName="hierChild4" presStyleCnt="0"/>
      <dgm:spPr/>
    </dgm:pt>
    <dgm:pt modelId="{F3EB9F2A-33FF-4677-BA9C-EC7D4E030ADE}" type="pres">
      <dgm:prSet presAssocID="{A776F48C-D487-445E-AAB1-E1E42C25AEE6}" presName="Name37" presStyleLbl="parChTrans1D3" presStyleIdx="2" presStyleCnt="4"/>
      <dgm:spPr/>
      <dgm:t>
        <a:bodyPr/>
        <a:lstStyle/>
        <a:p>
          <a:endParaRPr lang="en-US"/>
        </a:p>
      </dgm:t>
    </dgm:pt>
    <dgm:pt modelId="{E4D30B23-E830-45B9-8A93-915CF3E6C9B7}" type="pres">
      <dgm:prSet presAssocID="{B1D03074-43DF-485D-B166-EC43BCED5B23}" presName="hierRoot2" presStyleCnt="0">
        <dgm:presLayoutVars>
          <dgm:hierBranch val="init"/>
        </dgm:presLayoutVars>
      </dgm:prSet>
      <dgm:spPr/>
    </dgm:pt>
    <dgm:pt modelId="{C3AAF61A-7EF0-417E-A3FE-209F64989726}" type="pres">
      <dgm:prSet presAssocID="{B1D03074-43DF-485D-B166-EC43BCED5B23}" presName="rootComposite" presStyleCnt="0"/>
      <dgm:spPr/>
    </dgm:pt>
    <dgm:pt modelId="{E363A76F-01FF-403C-B2EB-B1F3EAD638C4}" type="pres">
      <dgm:prSet presAssocID="{B1D03074-43DF-485D-B166-EC43BCED5B23}" presName="rootText" presStyleLbl="node3" presStyleIdx="2" presStyleCnt="4" custLinFactNeighborX="16608" custLinFactNeighborY="-3983">
        <dgm:presLayoutVars>
          <dgm:chPref val="3"/>
        </dgm:presLayoutVars>
      </dgm:prSet>
      <dgm:spPr/>
      <dgm:t>
        <a:bodyPr/>
        <a:lstStyle/>
        <a:p>
          <a:endParaRPr lang="en-US"/>
        </a:p>
      </dgm:t>
    </dgm:pt>
    <dgm:pt modelId="{7126F072-B4D3-4532-BD55-41C9A9F4D09C}" type="pres">
      <dgm:prSet presAssocID="{B1D03074-43DF-485D-B166-EC43BCED5B23}" presName="rootConnector" presStyleLbl="node3" presStyleIdx="2" presStyleCnt="4"/>
      <dgm:spPr/>
      <dgm:t>
        <a:bodyPr/>
        <a:lstStyle/>
        <a:p>
          <a:endParaRPr lang="en-US"/>
        </a:p>
      </dgm:t>
    </dgm:pt>
    <dgm:pt modelId="{CAE9FFED-B63A-4E90-BD12-54042FB49E1A}" type="pres">
      <dgm:prSet presAssocID="{B1D03074-43DF-485D-B166-EC43BCED5B23}" presName="hierChild4" presStyleCnt="0"/>
      <dgm:spPr/>
    </dgm:pt>
    <dgm:pt modelId="{3663B62F-404D-42E2-9887-17B28AD8FA7A}" type="pres">
      <dgm:prSet presAssocID="{B1D03074-43DF-485D-B166-EC43BCED5B23}" presName="hierChild5" presStyleCnt="0"/>
      <dgm:spPr/>
    </dgm:pt>
    <dgm:pt modelId="{726A515A-ADEF-44AF-AACA-6BDBD87E99F6}" type="pres">
      <dgm:prSet presAssocID="{61EA72BE-F0BE-4EC2-8B25-8CED8E6B845C}" presName="Name37" presStyleLbl="parChTrans1D3" presStyleIdx="3" presStyleCnt="4"/>
      <dgm:spPr/>
      <dgm:t>
        <a:bodyPr/>
        <a:lstStyle/>
        <a:p>
          <a:endParaRPr lang="en-US"/>
        </a:p>
      </dgm:t>
    </dgm:pt>
    <dgm:pt modelId="{8B83C3B8-F4C5-46F5-9478-0A2989422C22}" type="pres">
      <dgm:prSet presAssocID="{8D958A31-649B-4A8A-8E97-07AC6F732E1B}" presName="hierRoot2" presStyleCnt="0">
        <dgm:presLayoutVars>
          <dgm:hierBranch val="init"/>
        </dgm:presLayoutVars>
      </dgm:prSet>
      <dgm:spPr/>
    </dgm:pt>
    <dgm:pt modelId="{F380E0E4-D4FD-48C2-9CA7-90746D2F034F}" type="pres">
      <dgm:prSet presAssocID="{8D958A31-649B-4A8A-8E97-07AC6F732E1B}" presName="rootComposite" presStyleCnt="0"/>
      <dgm:spPr/>
    </dgm:pt>
    <dgm:pt modelId="{7EB37FCF-E561-46DB-A035-D64EFCD90D20}" type="pres">
      <dgm:prSet presAssocID="{8D958A31-649B-4A8A-8E97-07AC6F732E1B}" presName="rootText" presStyleLbl="node3" presStyleIdx="3" presStyleCnt="4" custLinFactX="31031" custLinFactY="-45983" custLinFactNeighborX="100000" custLinFactNeighborY="-100000">
        <dgm:presLayoutVars>
          <dgm:chPref val="3"/>
        </dgm:presLayoutVars>
      </dgm:prSet>
      <dgm:spPr/>
      <dgm:t>
        <a:bodyPr/>
        <a:lstStyle/>
        <a:p>
          <a:endParaRPr lang="en-US"/>
        </a:p>
      </dgm:t>
    </dgm:pt>
    <dgm:pt modelId="{830B2CF2-3D99-4F3E-86B9-4FD3C0CFF0DA}" type="pres">
      <dgm:prSet presAssocID="{8D958A31-649B-4A8A-8E97-07AC6F732E1B}" presName="rootConnector" presStyleLbl="node3" presStyleIdx="3" presStyleCnt="4"/>
      <dgm:spPr/>
      <dgm:t>
        <a:bodyPr/>
        <a:lstStyle/>
        <a:p>
          <a:endParaRPr lang="en-US"/>
        </a:p>
      </dgm:t>
    </dgm:pt>
    <dgm:pt modelId="{18CFD621-79CF-48B0-BD24-536DFB3720FF}" type="pres">
      <dgm:prSet presAssocID="{8D958A31-649B-4A8A-8E97-07AC6F732E1B}" presName="hierChild4" presStyleCnt="0"/>
      <dgm:spPr/>
    </dgm:pt>
    <dgm:pt modelId="{6B3BABDB-A69B-432A-96FF-3342726615BF}" type="pres">
      <dgm:prSet presAssocID="{8D958A31-649B-4A8A-8E97-07AC6F732E1B}" presName="hierChild5" presStyleCnt="0"/>
      <dgm:spPr/>
    </dgm:pt>
    <dgm:pt modelId="{FE640EB7-7779-4EFC-A0DB-E805159B2EDF}" type="pres">
      <dgm:prSet presAssocID="{C3887E9D-30F6-44EA-86DE-E5077F2EDDBA}" presName="hierChild5" presStyleCnt="0"/>
      <dgm:spPr/>
    </dgm:pt>
    <dgm:pt modelId="{AA6F2A93-B1CE-4ED3-946C-2F1C3F28734D}" type="pres">
      <dgm:prSet presAssocID="{B8D88FC9-4170-40EA-8A8D-8B5F398B1421}" presName="hierChild3" presStyleCnt="0"/>
      <dgm:spPr/>
    </dgm:pt>
    <dgm:pt modelId="{A45ACE04-BB45-408E-AD1A-911CEC9BAC9A}" type="pres">
      <dgm:prSet presAssocID="{CC33F878-54CA-4B51-8248-ABF163718801}" presName="Name111" presStyleLbl="parChTrans1D2" presStyleIdx="2" presStyleCnt="3"/>
      <dgm:spPr/>
      <dgm:t>
        <a:bodyPr/>
        <a:lstStyle/>
        <a:p>
          <a:endParaRPr lang="en-US"/>
        </a:p>
      </dgm:t>
    </dgm:pt>
    <dgm:pt modelId="{B534F34B-8E5B-45A8-B1CD-ECFB91342F4A}" type="pres">
      <dgm:prSet presAssocID="{45EB8291-B217-4727-8238-BBF039B1B610}" presName="hierRoot3" presStyleCnt="0">
        <dgm:presLayoutVars>
          <dgm:hierBranch val="init"/>
        </dgm:presLayoutVars>
      </dgm:prSet>
      <dgm:spPr/>
    </dgm:pt>
    <dgm:pt modelId="{AC063F77-9A42-44A7-80A9-B28164139628}" type="pres">
      <dgm:prSet presAssocID="{45EB8291-B217-4727-8238-BBF039B1B610}" presName="rootComposite3" presStyleCnt="0"/>
      <dgm:spPr/>
    </dgm:pt>
    <dgm:pt modelId="{475724E6-CDF6-444B-9B62-AA6419A57DE1}" type="pres">
      <dgm:prSet presAssocID="{45EB8291-B217-4727-8238-BBF039B1B610}" presName="rootText3" presStyleLbl="asst1" presStyleIdx="0" presStyleCnt="1" custLinFactNeighborX="59040" custLinFactNeighborY="45739">
        <dgm:presLayoutVars>
          <dgm:chPref val="3"/>
        </dgm:presLayoutVars>
      </dgm:prSet>
      <dgm:spPr/>
      <dgm:t>
        <a:bodyPr/>
        <a:lstStyle/>
        <a:p>
          <a:endParaRPr lang="en-US"/>
        </a:p>
      </dgm:t>
    </dgm:pt>
    <dgm:pt modelId="{457EF578-5A1B-4CB2-8692-145D1BC462AC}" type="pres">
      <dgm:prSet presAssocID="{45EB8291-B217-4727-8238-BBF039B1B610}" presName="rootConnector3" presStyleLbl="asst1" presStyleIdx="0" presStyleCnt="1"/>
      <dgm:spPr/>
      <dgm:t>
        <a:bodyPr/>
        <a:lstStyle/>
        <a:p>
          <a:endParaRPr lang="en-US"/>
        </a:p>
      </dgm:t>
    </dgm:pt>
    <dgm:pt modelId="{BF0BDA16-F4AC-468F-8689-DD24FE0B5774}" type="pres">
      <dgm:prSet presAssocID="{45EB8291-B217-4727-8238-BBF039B1B610}" presName="hierChild6" presStyleCnt="0"/>
      <dgm:spPr/>
    </dgm:pt>
    <dgm:pt modelId="{C45238A8-AD08-4821-8DFA-F78A607BDCE0}" type="pres">
      <dgm:prSet presAssocID="{45EB8291-B217-4727-8238-BBF039B1B610}" presName="hierChild7" presStyleCnt="0"/>
      <dgm:spPr/>
    </dgm:pt>
  </dgm:ptLst>
  <dgm:cxnLst>
    <dgm:cxn modelId="{34A48CD2-2F72-4C23-9D82-8AA400B7810B}" srcId="{C3887E9D-30F6-44EA-86DE-E5077F2EDDBA}" destId="{B1D03074-43DF-485D-B166-EC43BCED5B23}" srcOrd="0" destOrd="0" parTransId="{A776F48C-D487-445E-AAB1-E1E42C25AEE6}" sibTransId="{8F952C59-EC46-4B3B-88C1-691E39D2CC33}"/>
    <dgm:cxn modelId="{D8E1EC80-AA92-4C31-901E-292D7D4B020A}" srcId="{C3887E9D-30F6-44EA-86DE-E5077F2EDDBA}" destId="{8D958A31-649B-4A8A-8E97-07AC6F732E1B}" srcOrd="1" destOrd="0" parTransId="{61EA72BE-F0BE-4EC2-8B25-8CED8E6B845C}" sibTransId="{F3800BEA-F5FA-41D5-AC50-5D85044DB6DD}"/>
    <dgm:cxn modelId="{C3571B65-F004-4682-8F7A-9ADD9F8A91FA}" type="presOf" srcId="{45EB8291-B217-4727-8238-BBF039B1B610}" destId="{457EF578-5A1B-4CB2-8692-145D1BC462AC}" srcOrd="1" destOrd="0" presId="urn:microsoft.com/office/officeart/2005/8/layout/orgChart1"/>
    <dgm:cxn modelId="{AC85B1E9-1CC7-4A15-9D12-0FA0B2E880C3}" type="presOf" srcId="{A776F48C-D487-445E-AAB1-E1E42C25AEE6}" destId="{F3EB9F2A-33FF-4677-BA9C-EC7D4E030ADE}" srcOrd="0" destOrd="0" presId="urn:microsoft.com/office/officeart/2005/8/layout/orgChart1"/>
    <dgm:cxn modelId="{945AFBD5-6BB7-436A-A141-B2667E9C1932}" srcId="{B8D88FC9-4170-40EA-8A8D-8B5F398B1421}" destId="{EAAB87DE-2BBC-4D96-9828-2A2D2345D11F}" srcOrd="1" destOrd="0" parTransId="{E439273C-47F5-4BDF-8E3C-3E049C865EB5}" sibTransId="{28D31648-AD67-4051-9DB7-287E7D6D8A06}"/>
    <dgm:cxn modelId="{9C287DA6-E639-4C31-AC80-7562C1236BD7}" type="presOf" srcId="{99F97A14-FFD2-4680-96E5-5507592A0D7F}" destId="{83CD96C0-D2F8-4AE2-A25A-C45FE31F7571}" srcOrd="0" destOrd="0" presId="urn:microsoft.com/office/officeart/2005/8/layout/orgChart1"/>
    <dgm:cxn modelId="{B8610245-5DBB-42BA-B2F3-0FFED076310D}" srcId="{3558EA3E-0E9F-48D9-8E2D-ED60095F9376}" destId="{B8D88FC9-4170-40EA-8A8D-8B5F398B1421}" srcOrd="0" destOrd="0" parTransId="{6920BBC6-A232-46C0-8CB0-1DBBEE5ECEE9}" sibTransId="{54DD0250-FCE6-4F1C-80A3-FBAB596656E4}"/>
    <dgm:cxn modelId="{1B232AB8-BB62-46C6-960E-A2D9C19E6916}" type="presOf" srcId="{D7149D94-2C02-4EB4-B846-FA9B33F5AE6B}" destId="{5D17847A-A9B4-471A-AFB4-2DAC7BB15E68}" srcOrd="0" destOrd="0" presId="urn:microsoft.com/office/officeart/2005/8/layout/orgChart1"/>
    <dgm:cxn modelId="{26440B25-70AB-4FA9-B018-89C4805712D3}" srcId="{B8D88FC9-4170-40EA-8A8D-8B5F398B1421}" destId="{45EB8291-B217-4727-8238-BBF039B1B610}" srcOrd="0" destOrd="0" parTransId="{CC33F878-54CA-4B51-8248-ABF163718801}" sibTransId="{D09CAAC3-53C6-46D1-A541-220A7D1BDD6A}"/>
    <dgm:cxn modelId="{BDC604C4-87C4-462C-860A-86BE32B664F5}" type="presOf" srcId="{8D958A31-649B-4A8A-8E97-07AC6F732E1B}" destId="{7EB37FCF-E561-46DB-A035-D64EFCD90D20}" srcOrd="0" destOrd="0" presId="urn:microsoft.com/office/officeart/2005/8/layout/orgChart1"/>
    <dgm:cxn modelId="{5A246D77-4145-40A2-8751-A985AF4C3967}" srcId="{EAAB87DE-2BBC-4D96-9828-2A2D2345D11F}" destId="{D7149D94-2C02-4EB4-B846-FA9B33F5AE6B}" srcOrd="1" destOrd="0" parTransId="{99F97A14-FFD2-4680-96E5-5507592A0D7F}" sibTransId="{252EB242-B5A0-4611-B9FE-42731AAE4C1E}"/>
    <dgm:cxn modelId="{3FE9FA0F-11DB-4550-A4E4-7805253D853F}" type="presOf" srcId="{C3887E9D-30F6-44EA-86DE-E5077F2EDDBA}" destId="{47E79BF3-F92F-43CB-ABBB-A10055F87CF2}" srcOrd="1" destOrd="0" presId="urn:microsoft.com/office/officeart/2005/8/layout/orgChart1"/>
    <dgm:cxn modelId="{37A15D72-68BA-4E8E-9673-5414141B1326}" type="presOf" srcId="{247A69E7-8398-4EC1-A5EC-896FD882FAF7}" destId="{B8F15CF0-C2AF-4C8A-A50E-3543412F0A94}" srcOrd="0" destOrd="0" presId="urn:microsoft.com/office/officeart/2005/8/layout/orgChart1"/>
    <dgm:cxn modelId="{024192B8-34F5-49DF-A892-D1551EF76814}" srcId="{EAAB87DE-2BBC-4D96-9828-2A2D2345D11F}" destId="{2A68CE30-EF77-423D-9B5C-625A910F93D3}" srcOrd="0" destOrd="0" parTransId="{11252B26-9A6B-43C0-A6A2-C65F9DDC00F7}" sibTransId="{4C9C3DB0-1B9D-4E4C-9890-7161CBBD3F57}"/>
    <dgm:cxn modelId="{82EA00F5-FF4C-4C09-8F9D-E9F7F9C38B75}" type="presOf" srcId="{8D958A31-649B-4A8A-8E97-07AC6F732E1B}" destId="{830B2CF2-3D99-4F3E-86B9-4FD3C0CFF0DA}" srcOrd="1" destOrd="0" presId="urn:microsoft.com/office/officeart/2005/8/layout/orgChart1"/>
    <dgm:cxn modelId="{52EBECD0-D9B7-471C-96A3-02A8FCD5D1E7}" type="presOf" srcId="{2A68CE30-EF77-423D-9B5C-625A910F93D3}" destId="{EE578134-EC43-45C7-A816-9CD9B65F5443}" srcOrd="0" destOrd="0" presId="urn:microsoft.com/office/officeart/2005/8/layout/orgChart1"/>
    <dgm:cxn modelId="{EBEB6E36-D1E7-407A-A670-24F176C72E4B}" type="presOf" srcId="{B8D88FC9-4170-40EA-8A8D-8B5F398B1421}" destId="{EAFB2BE1-FD0F-4C28-87AF-C36E96CBB525}" srcOrd="0" destOrd="0" presId="urn:microsoft.com/office/officeart/2005/8/layout/orgChart1"/>
    <dgm:cxn modelId="{D039FBBE-EEE0-4373-BEC1-226317B86920}" type="presOf" srcId="{C3887E9D-30F6-44EA-86DE-E5077F2EDDBA}" destId="{B2E46DDD-BD27-4117-9300-89341CBA131A}" srcOrd="0" destOrd="0" presId="urn:microsoft.com/office/officeart/2005/8/layout/orgChart1"/>
    <dgm:cxn modelId="{4F62D2D8-5F1E-4234-B8A8-C9740400FAD7}" type="presOf" srcId="{B8D88FC9-4170-40EA-8A8D-8B5F398B1421}" destId="{E6E9F5A6-430D-464A-9D8D-B78E881B6636}" srcOrd="1" destOrd="0" presId="urn:microsoft.com/office/officeart/2005/8/layout/orgChart1"/>
    <dgm:cxn modelId="{D53393A9-A83E-414E-9E6B-7C25276F32AA}" type="presOf" srcId="{B1D03074-43DF-485D-B166-EC43BCED5B23}" destId="{7126F072-B4D3-4532-BD55-41C9A9F4D09C}" srcOrd="1" destOrd="0" presId="urn:microsoft.com/office/officeart/2005/8/layout/orgChart1"/>
    <dgm:cxn modelId="{05B76503-3640-4562-AE74-BB95A5116A3D}" type="presOf" srcId="{EAAB87DE-2BBC-4D96-9828-2A2D2345D11F}" destId="{C019CE99-4F24-4A90-AD9E-BAC50C03B50B}" srcOrd="1" destOrd="0" presId="urn:microsoft.com/office/officeart/2005/8/layout/orgChart1"/>
    <dgm:cxn modelId="{69386FB6-17C5-47B2-8AC3-C01F313B884B}" type="presOf" srcId="{D7149D94-2C02-4EB4-B846-FA9B33F5AE6B}" destId="{E7FC1498-3141-48CC-911A-CC846AD19519}" srcOrd="1" destOrd="0" presId="urn:microsoft.com/office/officeart/2005/8/layout/orgChart1"/>
    <dgm:cxn modelId="{0F7DB11E-B9D2-4DF2-9B71-9938C7A5EAF8}" type="presOf" srcId="{3558EA3E-0E9F-48D9-8E2D-ED60095F9376}" destId="{5AD76C6A-2FD6-4199-A796-68BDF5C7FFF9}" srcOrd="0" destOrd="0" presId="urn:microsoft.com/office/officeart/2005/8/layout/orgChart1"/>
    <dgm:cxn modelId="{F7D382A4-C7CA-41F4-8D9F-126DA56029ED}" type="presOf" srcId="{11252B26-9A6B-43C0-A6A2-C65F9DDC00F7}" destId="{707D6F6E-8AD6-438C-A1B8-C3D10792870C}" srcOrd="0" destOrd="0" presId="urn:microsoft.com/office/officeart/2005/8/layout/orgChart1"/>
    <dgm:cxn modelId="{45AB61E7-838C-4A43-B784-8BF9EB51859A}" srcId="{B8D88FC9-4170-40EA-8A8D-8B5F398B1421}" destId="{C3887E9D-30F6-44EA-86DE-E5077F2EDDBA}" srcOrd="2" destOrd="0" parTransId="{247A69E7-8398-4EC1-A5EC-896FD882FAF7}" sibTransId="{1C2C5023-B507-453D-911E-E5E547548A17}"/>
    <dgm:cxn modelId="{68B3E6B7-5ED3-4415-8BB9-BA8437EB0B08}" type="presOf" srcId="{61EA72BE-F0BE-4EC2-8B25-8CED8E6B845C}" destId="{726A515A-ADEF-44AF-AACA-6BDBD87E99F6}" srcOrd="0" destOrd="0" presId="urn:microsoft.com/office/officeart/2005/8/layout/orgChart1"/>
    <dgm:cxn modelId="{C69E6AD0-8545-48F8-947E-6FA19FE128DE}" type="presOf" srcId="{EAAB87DE-2BBC-4D96-9828-2A2D2345D11F}" destId="{4CEBFBD7-5DFC-410A-BB0A-E225369B2D77}" srcOrd="0" destOrd="0" presId="urn:microsoft.com/office/officeart/2005/8/layout/orgChart1"/>
    <dgm:cxn modelId="{8A1F24C7-13F7-4544-81EF-D329CA6A6250}" type="presOf" srcId="{E439273C-47F5-4BDF-8E3C-3E049C865EB5}" destId="{85AD45DC-86B8-49E1-BD13-5472677B9AA8}" srcOrd="0" destOrd="0" presId="urn:microsoft.com/office/officeart/2005/8/layout/orgChart1"/>
    <dgm:cxn modelId="{3903DEBE-1B9F-48D0-A07D-E345D7BEEDB3}" type="presOf" srcId="{2A68CE30-EF77-423D-9B5C-625A910F93D3}" destId="{37A14022-1959-4035-A6C8-18520626B69E}" srcOrd="1" destOrd="0" presId="urn:microsoft.com/office/officeart/2005/8/layout/orgChart1"/>
    <dgm:cxn modelId="{314E12B9-2DFB-4E83-9F98-AA168105B2B4}" type="presOf" srcId="{45EB8291-B217-4727-8238-BBF039B1B610}" destId="{475724E6-CDF6-444B-9B62-AA6419A57DE1}" srcOrd="0" destOrd="0" presId="urn:microsoft.com/office/officeart/2005/8/layout/orgChart1"/>
    <dgm:cxn modelId="{C6BAC626-13B7-4AD9-9E49-810077842DC2}" type="presOf" srcId="{CC33F878-54CA-4B51-8248-ABF163718801}" destId="{A45ACE04-BB45-408E-AD1A-911CEC9BAC9A}" srcOrd="0" destOrd="0" presId="urn:microsoft.com/office/officeart/2005/8/layout/orgChart1"/>
    <dgm:cxn modelId="{E47FF237-EA51-4507-A1E0-5B82F355B67E}" type="presOf" srcId="{B1D03074-43DF-485D-B166-EC43BCED5B23}" destId="{E363A76F-01FF-403C-B2EB-B1F3EAD638C4}" srcOrd="0" destOrd="0" presId="urn:microsoft.com/office/officeart/2005/8/layout/orgChart1"/>
    <dgm:cxn modelId="{2F4A5216-C81A-4C7C-ABB1-E90391D628F3}" type="presParOf" srcId="{5AD76C6A-2FD6-4199-A796-68BDF5C7FFF9}" destId="{37CC08EF-9C1C-43C8-876C-5B3813BD0254}" srcOrd="0" destOrd="0" presId="urn:microsoft.com/office/officeart/2005/8/layout/orgChart1"/>
    <dgm:cxn modelId="{AF55336D-B44C-470D-BB03-0CE6D57B127A}" type="presParOf" srcId="{37CC08EF-9C1C-43C8-876C-5B3813BD0254}" destId="{C9F00EEA-37D7-4DB8-9A01-008F9BC8546E}" srcOrd="0" destOrd="0" presId="urn:microsoft.com/office/officeart/2005/8/layout/orgChart1"/>
    <dgm:cxn modelId="{B0975315-ADE6-4401-9CE5-D835F5A62CE1}" type="presParOf" srcId="{C9F00EEA-37D7-4DB8-9A01-008F9BC8546E}" destId="{EAFB2BE1-FD0F-4C28-87AF-C36E96CBB525}" srcOrd="0" destOrd="0" presId="urn:microsoft.com/office/officeart/2005/8/layout/orgChart1"/>
    <dgm:cxn modelId="{CE130DB1-D250-4EEB-9349-DE9064E21B24}" type="presParOf" srcId="{C9F00EEA-37D7-4DB8-9A01-008F9BC8546E}" destId="{E6E9F5A6-430D-464A-9D8D-B78E881B6636}" srcOrd="1" destOrd="0" presId="urn:microsoft.com/office/officeart/2005/8/layout/orgChart1"/>
    <dgm:cxn modelId="{955FE850-74D1-410F-9A85-D2226A4D227C}" type="presParOf" srcId="{37CC08EF-9C1C-43C8-876C-5B3813BD0254}" destId="{4E05F568-3996-466A-8880-50A131B76584}" srcOrd="1" destOrd="0" presId="urn:microsoft.com/office/officeart/2005/8/layout/orgChart1"/>
    <dgm:cxn modelId="{47034629-3DAA-4D74-8AAB-691C9C441DA9}" type="presParOf" srcId="{4E05F568-3996-466A-8880-50A131B76584}" destId="{85AD45DC-86B8-49E1-BD13-5472677B9AA8}" srcOrd="0" destOrd="0" presId="urn:microsoft.com/office/officeart/2005/8/layout/orgChart1"/>
    <dgm:cxn modelId="{4E304AE7-AABE-41DB-A3AA-B753EDA9DDCC}" type="presParOf" srcId="{4E05F568-3996-466A-8880-50A131B76584}" destId="{D84262EA-DF37-47F1-8924-F7CEF02745DA}" srcOrd="1" destOrd="0" presId="urn:microsoft.com/office/officeart/2005/8/layout/orgChart1"/>
    <dgm:cxn modelId="{6768719B-6273-40FD-A46F-4AB9587033A8}" type="presParOf" srcId="{D84262EA-DF37-47F1-8924-F7CEF02745DA}" destId="{2882928D-24A4-4AE4-9E65-E0CF57A2F503}" srcOrd="0" destOrd="0" presId="urn:microsoft.com/office/officeart/2005/8/layout/orgChart1"/>
    <dgm:cxn modelId="{BF67B141-00B9-4D04-A45F-87344D78D90B}" type="presParOf" srcId="{2882928D-24A4-4AE4-9E65-E0CF57A2F503}" destId="{4CEBFBD7-5DFC-410A-BB0A-E225369B2D77}" srcOrd="0" destOrd="0" presId="urn:microsoft.com/office/officeart/2005/8/layout/orgChart1"/>
    <dgm:cxn modelId="{24BD4D39-5B55-475D-AAF9-51351D57D97F}" type="presParOf" srcId="{2882928D-24A4-4AE4-9E65-E0CF57A2F503}" destId="{C019CE99-4F24-4A90-AD9E-BAC50C03B50B}" srcOrd="1" destOrd="0" presId="urn:microsoft.com/office/officeart/2005/8/layout/orgChart1"/>
    <dgm:cxn modelId="{E74E722B-0266-4ACE-8DBB-8581559F5A2C}" type="presParOf" srcId="{D84262EA-DF37-47F1-8924-F7CEF02745DA}" destId="{AB2FF6A7-2F1B-433F-87A3-7957D6C5A479}" srcOrd="1" destOrd="0" presId="urn:microsoft.com/office/officeart/2005/8/layout/orgChart1"/>
    <dgm:cxn modelId="{A03764D3-7FA4-4DC5-A36E-272E3E5B3BC0}" type="presParOf" srcId="{AB2FF6A7-2F1B-433F-87A3-7957D6C5A479}" destId="{707D6F6E-8AD6-438C-A1B8-C3D10792870C}" srcOrd="0" destOrd="0" presId="urn:microsoft.com/office/officeart/2005/8/layout/orgChart1"/>
    <dgm:cxn modelId="{725228F9-401C-41DD-AC4B-EF6613EBB809}" type="presParOf" srcId="{AB2FF6A7-2F1B-433F-87A3-7957D6C5A479}" destId="{0A028CC9-5DFF-4CEB-8E8F-B0F57DCFAE24}" srcOrd="1" destOrd="0" presId="urn:microsoft.com/office/officeart/2005/8/layout/orgChart1"/>
    <dgm:cxn modelId="{EE5DDCCA-1CB1-46B5-99C2-B72EE6C28EF0}" type="presParOf" srcId="{0A028CC9-5DFF-4CEB-8E8F-B0F57DCFAE24}" destId="{A25CF45A-0952-4A69-B32A-0FFEBCEF2A12}" srcOrd="0" destOrd="0" presId="urn:microsoft.com/office/officeart/2005/8/layout/orgChart1"/>
    <dgm:cxn modelId="{B2FF71D0-C9E0-473F-BB9F-145708B51DE6}" type="presParOf" srcId="{A25CF45A-0952-4A69-B32A-0FFEBCEF2A12}" destId="{EE578134-EC43-45C7-A816-9CD9B65F5443}" srcOrd="0" destOrd="0" presId="urn:microsoft.com/office/officeart/2005/8/layout/orgChart1"/>
    <dgm:cxn modelId="{BD4ABFE4-E2BE-4869-84D4-5C3D15F357A2}" type="presParOf" srcId="{A25CF45A-0952-4A69-B32A-0FFEBCEF2A12}" destId="{37A14022-1959-4035-A6C8-18520626B69E}" srcOrd="1" destOrd="0" presId="urn:microsoft.com/office/officeart/2005/8/layout/orgChart1"/>
    <dgm:cxn modelId="{997116E7-163E-435E-8353-2E8D333968E7}" type="presParOf" srcId="{0A028CC9-5DFF-4CEB-8E8F-B0F57DCFAE24}" destId="{5A2913BD-9058-4881-8DBC-3BC8B0C0EC58}" srcOrd="1" destOrd="0" presId="urn:microsoft.com/office/officeart/2005/8/layout/orgChart1"/>
    <dgm:cxn modelId="{F5FC22D7-8527-4CC1-AC3E-15A46F6D1D43}" type="presParOf" srcId="{0A028CC9-5DFF-4CEB-8E8F-B0F57DCFAE24}" destId="{AFD8D770-8A42-45BE-B6E7-24ED2C1FA6D9}" srcOrd="2" destOrd="0" presId="urn:microsoft.com/office/officeart/2005/8/layout/orgChart1"/>
    <dgm:cxn modelId="{F2D6B65F-89E9-496B-ADD9-CC0EB93E5933}" type="presParOf" srcId="{AB2FF6A7-2F1B-433F-87A3-7957D6C5A479}" destId="{83CD96C0-D2F8-4AE2-A25A-C45FE31F7571}" srcOrd="2" destOrd="0" presId="urn:microsoft.com/office/officeart/2005/8/layout/orgChart1"/>
    <dgm:cxn modelId="{19FB42F3-8432-495E-9816-CA6B88D1BC7D}" type="presParOf" srcId="{AB2FF6A7-2F1B-433F-87A3-7957D6C5A479}" destId="{49E6791A-2520-44B4-AFB4-8152E911AE94}" srcOrd="3" destOrd="0" presId="urn:microsoft.com/office/officeart/2005/8/layout/orgChart1"/>
    <dgm:cxn modelId="{11DD9A4B-5B38-4A61-92BA-357A96E16CFD}" type="presParOf" srcId="{49E6791A-2520-44B4-AFB4-8152E911AE94}" destId="{0E71CAA5-24F3-4203-9039-94EF58E234EE}" srcOrd="0" destOrd="0" presId="urn:microsoft.com/office/officeart/2005/8/layout/orgChart1"/>
    <dgm:cxn modelId="{956E18D9-3DE8-46FD-B4C8-13C2C3DAC2C8}" type="presParOf" srcId="{0E71CAA5-24F3-4203-9039-94EF58E234EE}" destId="{5D17847A-A9B4-471A-AFB4-2DAC7BB15E68}" srcOrd="0" destOrd="0" presId="urn:microsoft.com/office/officeart/2005/8/layout/orgChart1"/>
    <dgm:cxn modelId="{1A915816-0059-4EC1-8EF1-18A5CE0EA3C6}" type="presParOf" srcId="{0E71CAA5-24F3-4203-9039-94EF58E234EE}" destId="{E7FC1498-3141-48CC-911A-CC846AD19519}" srcOrd="1" destOrd="0" presId="urn:microsoft.com/office/officeart/2005/8/layout/orgChart1"/>
    <dgm:cxn modelId="{C5B046CF-7F92-45C1-A2FC-7A73F0669AAE}" type="presParOf" srcId="{49E6791A-2520-44B4-AFB4-8152E911AE94}" destId="{53734245-1E91-4624-8CC4-8CA0601C67DC}" srcOrd="1" destOrd="0" presId="urn:microsoft.com/office/officeart/2005/8/layout/orgChart1"/>
    <dgm:cxn modelId="{1766C8A4-DB1F-4C2D-8E1B-13812BB82BE3}" type="presParOf" srcId="{49E6791A-2520-44B4-AFB4-8152E911AE94}" destId="{0FDA909A-0D1A-4D6B-8C2A-0AC4C22FF867}" srcOrd="2" destOrd="0" presId="urn:microsoft.com/office/officeart/2005/8/layout/orgChart1"/>
    <dgm:cxn modelId="{DA7674BA-F6A1-4D09-A09B-A46DEEF8FBE8}" type="presParOf" srcId="{D84262EA-DF37-47F1-8924-F7CEF02745DA}" destId="{E9C11E38-9969-4BFA-8A22-153DB549856A}" srcOrd="2" destOrd="0" presId="urn:microsoft.com/office/officeart/2005/8/layout/orgChart1"/>
    <dgm:cxn modelId="{0A2C66E6-136A-47E7-A307-1C04B82EE53B}" type="presParOf" srcId="{4E05F568-3996-466A-8880-50A131B76584}" destId="{B8F15CF0-C2AF-4C8A-A50E-3543412F0A94}" srcOrd="2" destOrd="0" presId="urn:microsoft.com/office/officeart/2005/8/layout/orgChart1"/>
    <dgm:cxn modelId="{43DD7771-F3A2-404F-8793-80884574F840}" type="presParOf" srcId="{4E05F568-3996-466A-8880-50A131B76584}" destId="{25FB0B46-2238-49E0-988F-941246AF67EC}" srcOrd="3" destOrd="0" presId="urn:microsoft.com/office/officeart/2005/8/layout/orgChart1"/>
    <dgm:cxn modelId="{F95E3452-A400-45DC-8684-5AAD9453F657}" type="presParOf" srcId="{25FB0B46-2238-49E0-988F-941246AF67EC}" destId="{F14E373A-34C3-41AE-9E9E-779032318C55}" srcOrd="0" destOrd="0" presId="urn:microsoft.com/office/officeart/2005/8/layout/orgChart1"/>
    <dgm:cxn modelId="{35DC4C75-CCB5-417F-A23E-92D74F0F2060}" type="presParOf" srcId="{F14E373A-34C3-41AE-9E9E-779032318C55}" destId="{B2E46DDD-BD27-4117-9300-89341CBA131A}" srcOrd="0" destOrd="0" presId="urn:microsoft.com/office/officeart/2005/8/layout/orgChart1"/>
    <dgm:cxn modelId="{A79B20B8-F66C-4C03-AB65-6BC389FAEF7A}" type="presParOf" srcId="{F14E373A-34C3-41AE-9E9E-779032318C55}" destId="{47E79BF3-F92F-43CB-ABBB-A10055F87CF2}" srcOrd="1" destOrd="0" presId="urn:microsoft.com/office/officeart/2005/8/layout/orgChart1"/>
    <dgm:cxn modelId="{1B4EC474-D8E3-43BF-98A0-E4BFC4822D82}" type="presParOf" srcId="{25FB0B46-2238-49E0-988F-941246AF67EC}" destId="{E11CCD36-C748-451D-82D9-9D334848BC98}" srcOrd="1" destOrd="0" presId="urn:microsoft.com/office/officeart/2005/8/layout/orgChart1"/>
    <dgm:cxn modelId="{4EAC39CE-381A-49C8-AB94-74B73CA4A107}" type="presParOf" srcId="{E11CCD36-C748-451D-82D9-9D334848BC98}" destId="{F3EB9F2A-33FF-4677-BA9C-EC7D4E030ADE}" srcOrd="0" destOrd="0" presId="urn:microsoft.com/office/officeart/2005/8/layout/orgChart1"/>
    <dgm:cxn modelId="{61DAB96A-776C-48A4-A026-AB9AACCC3B72}" type="presParOf" srcId="{E11CCD36-C748-451D-82D9-9D334848BC98}" destId="{E4D30B23-E830-45B9-8A93-915CF3E6C9B7}" srcOrd="1" destOrd="0" presId="urn:microsoft.com/office/officeart/2005/8/layout/orgChart1"/>
    <dgm:cxn modelId="{EEB3EFC3-3CC9-44B2-B38E-1ED4E5BBED7E}" type="presParOf" srcId="{E4D30B23-E830-45B9-8A93-915CF3E6C9B7}" destId="{C3AAF61A-7EF0-417E-A3FE-209F64989726}" srcOrd="0" destOrd="0" presId="urn:microsoft.com/office/officeart/2005/8/layout/orgChart1"/>
    <dgm:cxn modelId="{D3087D97-2D98-4EE8-AADC-3661D6D99FBB}" type="presParOf" srcId="{C3AAF61A-7EF0-417E-A3FE-209F64989726}" destId="{E363A76F-01FF-403C-B2EB-B1F3EAD638C4}" srcOrd="0" destOrd="0" presId="urn:microsoft.com/office/officeart/2005/8/layout/orgChart1"/>
    <dgm:cxn modelId="{FBEFBB13-8425-403F-A304-79F4F39135AC}" type="presParOf" srcId="{C3AAF61A-7EF0-417E-A3FE-209F64989726}" destId="{7126F072-B4D3-4532-BD55-41C9A9F4D09C}" srcOrd="1" destOrd="0" presId="urn:microsoft.com/office/officeart/2005/8/layout/orgChart1"/>
    <dgm:cxn modelId="{A00D04A0-78F5-40A2-84C9-55990DC16887}" type="presParOf" srcId="{E4D30B23-E830-45B9-8A93-915CF3E6C9B7}" destId="{CAE9FFED-B63A-4E90-BD12-54042FB49E1A}" srcOrd="1" destOrd="0" presId="urn:microsoft.com/office/officeart/2005/8/layout/orgChart1"/>
    <dgm:cxn modelId="{CDEE1B18-3646-45FC-B15E-93812340CDB8}" type="presParOf" srcId="{E4D30B23-E830-45B9-8A93-915CF3E6C9B7}" destId="{3663B62F-404D-42E2-9887-17B28AD8FA7A}" srcOrd="2" destOrd="0" presId="urn:microsoft.com/office/officeart/2005/8/layout/orgChart1"/>
    <dgm:cxn modelId="{8EF05691-9BA4-49FE-A521-3C12D7AAA27B}" type="presParOf" srcId="{E11CCD36-C748-451D-82D9-9D334848BC98}" destId="{726A515A-ADEF-44AF-AACA-6BDBD87E99F6}" srcOrd="2" destOrd="0" presId="urn:microsoft.com/office/officeart/2005/8/layout/orgChart1"/>
    <dgm:cxn modelId="{31C91634-A742-4052-8ABC-CC0044B32C53}" type="presParOf" srcId="{E11CCD36-C748-451D-82D9-9D334848BC98}" destId="{8B83C3B8-F4C5-46F5-9478-0A2989422C22}" srcOrd="3" destOrd="0" presId="urn:microsoft.com/office/officeart/2005/8/layout/orgChart1"/>
    <dgm:cxn modelId="{C25C460A-D870-446A-B67C-3AD4925D5D96}" type="presParOf" srcId="{8B83C3B8-F4C5-46F5-9478-0A2989422C22}" destId="{F380E0E4-D4FD-48C2-9CA7-90746D2F034F}" srcOrd="0" destOrd="0" presId="urn:microsoft.com/office/officeart/2005/8/layout/orgChart1"/>
    <dgm:cxn modelId="{13CAA7C8-18B2-4DE1-A506-C94146D0F477}" type="presParOf" srcId="{F380E0E4-D4FD-48C2-9CA7-90746D2F034F}" destId="{7EB37FCF-E561-46DB-A035-D64EFCD90D20}" srcOrd="0" destOrd="0" presId="urn:microsoft.com/office/officeart/2005/8/layout/orgChart1"/>
    <dgm:cxn modelId="{559E772C-F0A1-43DD-9943-C45BA531E3B0}" type="presParOf" srcId="{F380E0E4-D4FD-48C2-9CA7-90746D2F034F}" destId="{830B2CF2-3D99-4F3E-86B9-4FD3C0CFF0DA}" srcOrd="1" destOrd="0" presId="urn:microsoft.com/office/officeart/2005/8/layout/orgChart1"/>
    <dgm:cxn modelId="{AC9F82FA-E797-4966-A697-20A33AA3A53C}" type="presParOf" srcId="{8B83C3B8-F4C5-46F5-9478-0A2989422C22}" destId="{18CFD621-79CF-48B0-BD24-536DFB3720FF}" srcOrd="1" destOrd="0" presId="urn:microsoft.com/office/officeart/2005/8/layout/orgChart1"/>
    <dgm:cxn modelId="{C2D896DD-4B2A-49A7-9E3D-10B3BDD86869}" type="presParOf" srcId="{8B83C3B8-F4C5-46F5-9478-0A2989422C22}" destId="{6B3BABDB-A69B-432A-96FF-3342726615BF}" srcOrd="2" destOrd="0" presId="urn:microsoft.com/office/officeart/2005/8/layout/orgChart1"/>
    <dgm:cxn modelId="{A15DC714-406A-4E2C-A82A-E706F2CC2125}" type="presParOf" srcId="{25FB0B46-2238-49E0-988F-941246AF67EC}" destId="{FE640EB7-7779-4EFC-A0DB-E805159B2EDF}" srcOrd="2" destOrd="0" presId="urn:microsoft.com/office/officeart/2005/8/layout/orgChart1"/>
    <dgm:cxn modelId="{84B9D0CA-66D8-4304-BD16-69FF59A859E6}" type="presParOf" srcId="{37CC08EF-9C1C-43C8-876C-5B3813BD0254}" destId="{AA6F2A93-B1CE-4ED3-946C-2F1C3F28734D}" srcOrd="2" destOrd="0" presId="urn:microsoft.com/office/officeart/2005/8/layout/orgChart1"/>
    <dgm:cxn modelId="{CBB9EDD5-DC48-48FA-B7D3-14C30D9A1069}" type="presParOf" srcId="{AA6F2A93-B1CE-4ED3-946C-2F1C3F28734D}" destId="{A45ACE04-BB45-408E-AD1A-911CEC9BAC9A}" srcOrd="0" destOrd="0" presId="urn:microsoft.com/office/officeart/2005/8/layout/orgChart1"/>
    <dgm:cxn modelId="{849AF637-6C60-4BBD-B4E2-BED1100E2D9D}" type="presParOf" srcId="{AA6F2A93-B1CE-4ED3-946C-2F1C3F28734D}" destId="{B534F34B-8E5B-45A8-B1CD-ECFB91342F4A}" srcOrd="1" destOrd="0" presId="urn:microsoft.com/office/officeart/2005/8/layout/orgChart1"/>
    <dgm:cxn modelId="{298CA9E0-8E72-4A0C-998E-3BD6385EB35D}" type="presParOf" srcId="{B534F34B-8E5B-45A8-B1CD-ECFB91342F4A}" destId="{AC063F77-9A42-44A7-80A9-B28164139628}" srcOrd="0" destOrd="0" presId="urn:microsoft.com/office/officeart/2005/8/layout/orgChart1"/>
    <dgm:cxn modelId="{E91312E2-373B-4850-96F8-95D708979E5C}" type="presParOf" srcId="{AC063F77-9A42-44A7-80A9-B28164139628}" destId="{475724E6-CDF6-444B-9B62-AA6419A57DE1}" srcOrd="0" destOrd="0" presId="urn:microsoft.com/office/officeart/2005/8/layout/orgChart1"/>
    <dgm:cxn modelId="{17372C49-E246-4101-B345-DC1C297C98D3}" type="presParOf" srcId="{AC063F77-9A42-44A7-80A9-B28164139628}" destId="{457EF578-5A1B-4CB2-8692-145D1BC462AC}" srcOrd="1" destOrd="0" presId="urn:microsoft.com/office/officeart/2005/8/layout/orgChart1"/>
    <dgm:cxn modelId="{DF47B6FC-03DD-491A-880C-E8641C7A28B8}" type="presParOf" srcId="{B534F34B-8E5B-45A8-B1CD-ECFB91342F4A}" destId="{BF0BDA16-F4AC-468F-8689-DD24FE0B5774}" srcOrd="1" destOrd="0" presId="urn:microsoft.com/office/officeart/2005/8/layout/orgChart1"/>
    <dgm:cxn modelId="{1DFF5A56-2A33-4CAB-83AA-E65A77F6952D}" type="presParOf" srcId="{B534F34B-8E5B-45A8-B1CD-ECFB91342F4A}" destId="{C45238A8-AD08-4821-8DFA-F78A607BDCE0}"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5ACE04-BB45-408E-AD1A-911CEC9BAC9A}">
      <dsp:nvSpPr>
        <dsp:cNvPr id="0" name=""/>
        <dsp:cNvSpPr/>
      </dsp:nvSpPr>
      <dsp:spPr>
        <a:xfrm>
          <a:off x="3388348" y="865737"/>
          <a:ext cx="865737" cy="1196494"/>
        </a:xfrm>
        <a:custGeom>
          <a:avLst/>
          <a:gdLst/>
          <a:ahLst/>
          <a:cxnLst/>
          <a:rect l="0" t="0" r="0" b="0"/>
          <a:pathLst>
            <a:path>
              <a:moveTo>
                <a:pt x="865737" y="0"/>
              </a:moveTo>
              <a:lnTo>
                <a:pt x="0" y="1196494"/>
              </a:lnTo>
            </a:path>
          </a:pathLst>
        </a:custGeom>
        <a:noFill/>
        <a:ln w="25400" cap="flat" cmpd="sng" algn="ctr">
          <a:noFill/>
          <a:prstDash val="solid"/>
        </a:ln>
        <a:effectLst/>
      </dsp:spPr>
      <dsp:style>
        <a:lnRef idx="2">
          <a:scrgbClr r="0" g="0" b="0"/>
        </a:lnRef>
        <a:fillRef idx="0">
          <a:scrgbClr r="0" g="0" b="0"/>
        </a:fillRef>
        <a:effectRef idx="0">
          <a:scrgbClr r="0" g="0" b="0"/>
        </a:effectRef>
        <a:fontRef idx="minor"/>
      </dsp:style>
    </dsp:sp>
    <dsp:sp modelId="{726A515A-ADEF-44AF-AACA-6BDBD87E99F6}">
      <dsp:nvSpPr>
        <dsp:cNvPr id="0" name=""/>
        <dsp:cNvSpPr/>
      </dsp:nvSpPr>
      <dsp:spPr>
        <a:xfrm>
          <a:off x="7162809" y="3100069"/>
          <a:ext cx="270462" cy="990395"/>
        </a:xfrm>
        <a:custGeom>
          <a:avLst/>
          <a:gdLst/>
          <a:ahLst/>
          <a:cxnLst/>
          <a:rect l="0" t="0" r="0" b="0"/>
          <a:pathLst>
            <a:path>
              <a:moveTo>
                <a:pt x="270462" y="0"/>
              </a:moveTo>
              <a:lnTo>
                <a:pt x="0" y="990395"/>
              </a:lnTo>
            </a:path>
          </a:pathLst>
        </a:custGeom>
        <a:noFill/>
        <a:ln w="25400" cap="flat" cmpd="sng" algn="ctr">
          <a:noFill/>
          <a:prstDash val="solid"/>
        </a:ln>
        <a:effectLst/>
      </dsp:spPr>
      <dsp:style>
        <a:lnRef idx="2">
          <a:scrgbClr r="0" g="0" b="0"/>
        </a:lnRef>
        <a:fillRef idx="0">
          <a:scrgbClr r="0" g="0" b="0"/>
        </a:fillRef>
        <a:effectRef idx="0">
          <a:scrgbClr r="0" g="0" b="0"/>
        </a:effectRef>
        <a:fontRef idx="minor"/>
      </dsp:style>
    </dsp:sp>
    <dsp:sp modelId="{F3EB9F2A-33FF-4677-BA9C-EC7D4E030ADE}">
      <dsp:nvSpPr>
        <dsp:cNvPr id="0" name=""/>
        <dsp:cNvSpPr/>
      </dsp:nvSpPr>
      <dsp:spPr>
        <a:xfrm>
          <a:off x="6913078" y="3100069"/>
          <a:ext cx="520193" cy="990395"/>
        </a:xfrm>
        <a:custGeom>
          <a:avLst/>
          <a:gdLst/>
          <a:ahLst/>
          <a:cxnLst/>
          <a:rect l="0" t="0" r="0" b="0"/>
          <a:pathLst>
            <a:path>
              <a:moveTo>
                <a:pt x="520193" y="0"/>
              </a:moveTo>
              <a:lnTo>
                <a:pt x="520193" y="990395"/>
              </a:lnTo>
              <a:lnTo>
                <a:pt x="0" y="99039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8F15CF0-C2AF-4C8A-A50E-3543412F0A94}">
      <dsp:nvSpPr>
        <dsp:cNvPr id="0" name=""/>
        <dsp:cNvSpPr/>
      </dsp:nvSpPr>
      <dsp:spPr>
        <a:xfrm>
          <a:off x="4254085" y="865737"/>
          <a:ext cx="3871776" cy="1368594"/>
        </a:xfrm>
        <a:custGeom>
          <a:avLst/>
          <a:gdLst/>
          <a:ahLst/>
          <a:cxnLst/>
          <a:rect l="0" t="0" r="0" b="0"/>
          <a:pathLst>
            <a:path>
              <a:moveTo>
                <a:pt x="0" y="0"/>
              </a:moveTo>
              <a:lnTo>
                <a:pt x="0" y="1186789"/>
              </a:lnTo>
              <a:lnTo>
                <a:pt x="3871776" y="1186789"/>
              </a:lnTo>
              <a:lnTo>
                <a:pt x="3871776" y="136859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3CD96C0-D2F8-4AE2-A25A-C45FE31F7571}">
      <dsp:nvSpPr>
        <dsp:cNvPr id="0" name=""/>
        <dsp:cNvSpPr/>
      </dsp:nvSpPr>
      <dsp:spPr>
        <a:xfrm>
          <a:off x="173147" y="3100069"/>
          <a:ext cx="1808047" cy="962864"/>
        </a:xfrm>
        <a:custGeom>
          <a:avLst/>
          <a:gdLst/>
          <a:ahLst/>
          <a:cxnLst/>
          <a:rect l="0" t="0" r="0" b="0"/>
          <a:pathLst>
            <a:path>
              <a:moveTo>
                <a:pt x="0" y="0"/>
              </a:moveTo>
              <a:lnTo>
                <a:pt x="0" y="962864"/>
              </a:lnTo>
              <a:lnTo>
                <a:pt x="1808047" y="962864"/>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07D6F6E-8AD6-438C-A1B8-C3D10792870C}">
      <dsp:nvSpPr>
        <dsp:cNvPr id="0" name=""/>
        <dsp:cNvSpPr/>
      </dsp:nvSpPr>
      <dsp:spPr>
        <a:xfrm>
          <a:off x="0" y="3100069"/>
          <a:ext cx="173147" cy="949420"/>
        </a:xfrm>
        <a:custGeom>
          <a:avLst/>
          <a:gdLst/>
          <a:ahLst/>
          <a:cxnLst/>
          <a:rect l="0" t="0" r="0" b="0"/>
          <a:pathLst>
            <a:path>
              <a:moveTo>
                <a:pt x="173147" y="0"/>
              </a:moveTo>
              <a:lnTo>
                <a:pt x="0" y="949420"/>
              </a:lnTo>
            </a:path>
          </a:pathLst>
        </a:custGeom>
        <a:noFill/>
        <a:ln w="25400" cap="flat" cmpd="sng" algn="ctr">
          <a:noFill/>
          <a:prstDash val="solid"/>
        </a:ln>
        <a:effectLst/>
      </dsp:spPr>
      <dsp:style>
        <a:lnRef idx="2">
          <a:scrgbClr r="0" g="0" b="0"/>
        </a:lnRef>
        <a:fillRef idx="0">
          <a:scrgbClr r="0" g="0" b="0"/>
        </a:fillRef>
        <a:effectRef idx="0">
          <a:scrgbClr r="0" g="0" b="0"/>
        </a:effectRef>
        <a:fontRef idx="minor"/>
      </dsp:style>
    </dsp:sp>
    <dsp:sp modelId="{85AD45DC-86B8-49E1-BD13-5472677B9AA8}">
      <dsp:nvSpPr>
        <dsp:cNvPr id="0" name=""/>
        <dsp:cNvSpPr/>
      </dsp:nvSpPr>
      <dsp:spPr>
        <a:xfrm>
          <a:off x="865737" y="865737"/>
          <a:ext cx="3388348" cy="1368594"/>
        </a:xfrm>
        <a:custGeom>
          <a:avLst/>
          <a:gdLst/>
          <a:ahLst/>
          <a:cxnLst/>
          <a:rect l="0" t="0" r="0" b="0"/>
          <a:pathLst>
            <a:path>
              <a:moveTo>
                <a:pt x="3388348" y="0"/>
              </a:moveTo>
              <a:lnTo>
                <a:pt x="3388348" y="1186789"/>
              </a:lnTo>
              <a:lnTo>
                <a:pt x="0" y="1186789"/>
              </a:lnTo>
              <a:lnTo>
                <a:pt x="0" y="136859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AFB2BE1-FD0F-4C28-87AF-C36E96CBB525}">
      <dsp:nvSpPr>
        <dsp:cNvPr id="0" name=""/>
        <dsp:cNvSpPr/>
      </dsp:nvSpPr>
      <dsp:spPr>
        <a:xfrm>
          <a:off x="3388348" y="0"/>
          <a:ext cx="1731475" cy="865737"/>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en-US" sz="2700" kern="1200" dirty="0" smtClean="0"/>
            <a:t>TWC</a:t>
          </a:r>
          <a:endParaRPr lang="en-US" sz="2700" kern="1200" dirty="0"/>
        </a:p>
      </dsp:txBody>
      <dsp:txXfrm>
        <a:off x="3388348" y="0"/>
        <a:ext cx="1731475" cy="865737"/>
      </dsp:txXfrm>
    </dsp:sp>
    <dsp:sp modelId="{4CEBFBD7-5DFC-410A-BB0A-E225369B2D77}">
      <dsp:nvSpPr>
        <dsp:cNvPr id="0" name=""/>
        <dsp:cNvSpPr/>
      </dsp:nvSpPr>
      <dsp:spPr>
        <a:xfrm>
          <a:off x="0" y="2234332"/>
          <a:ext cx="1731475" cy="865737"/>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en-US" sz="2700" kern="1200" dirty="0" smtClean="0"/>
            <a:t>Business Outreach</a:t>
          </a:r>
          <a:endParaRPr lang="en-US" sz="2700" kern="1200" dirty="0"/>
        </a:p>
      </dsp:txBody>
      <dsp:txXfrm>
        <a:off x="0" y="2234332"/>
        <a:ext cx="1731475" cy="865737"/>
      </dsp:txXfrm>
    </dsp:sp>
    <dsp:sp modelId="{EE578134-EC43-45C7-A816-9CD9B65F5443}">
      <dsp:nvSpPr>
        <dsp:cNvPr id="0" name=""/>
        <dsp:cNvSpPr/>
      </dsp:nvSpPr>
      <dsp:spPr>
        <a:xfrm>
          <a:off x="0" y="3616621"/>
          <a:ext cx="1731475" cy="865737"/>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en-US" sz="2700" kern="1200" dirty="0" smtClean="0"/>
            <a:t>Roni Downey</a:t>
          </a:r>
          <a:endParaRPr lang="en-US" sz="2700" kern="1200" dirty="0"/>
        </a:p>
      </dsp:txBody>
      <dsp:txXfrm>
        <a:off x="0" y="3616621"/>
        <a:ext cx="1731475" cy="865737"/>
      </dsp:txXfrm>
    </dsp:sp>
    <dsp:sp modelId="{5D17847A-A9B4-471A-AFB4-2DAC7BB15E68}">
      <dsp:nvSpPr>
        <dsp:cNvPr id="0" name=""/>
        <dsp:cNvSpPr/>
      </dsp:nvSpPr>
      <dsp:spPr>
        <a:xfrm>
          <a:off x="1981195" y="3630066"/>
          <a:ext cx="1731475" cy="865737"/>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en-US" sz="2700" kern="1200" dirty="0" smtClean="0"/>
            <a:t>Mick Normington</a:t>
          </a:r>
          <a:endParaRPr lang="en-US" sz="2700" kern="1200" dirty="0"/>
        </a:p>
      </dsp:txBody>
      <dsp:txXfrm>
        <a:off x="1981195" y="3630066"/>
        <a:ext cx="1731475" cy="865737"/>
      </dsp:txXfrm>
    </dsp:sp>
    <dsp:sp modelId="{B2E46DDD-BD27-4117-9300-89341CBA131A}">
      <dsp:nvSpPr>
        <dsp:cNvPr id="0" name=""/>
        <dsp:cNvSpPr/>
      </dsp:nvSpPr>
      <dsp:spPr>
        <a:xfrm>
          <a:off x="7260124" y="2234332"/>
          <a:ext cx="1731475" cy="865737"/>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en-US" sz="2700" kern="1200" dirty="0" smtClean="0"/>
            <a:t>Education Outreach</a:t>
          </a:r>
        </a:p>
      </dsp:txBody>
      <dsp:txXfrm>
        <a:off x="7260124" y="2234332"/>
        <a:ext cx="1731475" cy="865737"/>
      </dsp:txXfrm>
    </dsp:sp>
    <dsp:sp modelId="{E363A76F-01FF-403C-B2EB-B1F3EAD638C4}">
      <dsp:nvSpPr>
        <dsp:cNvPr id="0" name=""/>
        <dsp:cNvSpPr/>
      </dsp:nvSpPr>
      <dsp:spPr>
        <a:xfrm>
          <a:off x="5181602" y="3657596"/>
          <a:ext cx="1731475" cy="865737"/>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en-US" sz="2700" kern="1200" dirty="0" smtClean="0"/>
            <a:t>Lori Knight</a:t>
          </a:r>
          <a:endParaRPr lang="en-US" sz="2700" kern="1200" dirty="0"/>
        </a:p>
      </dsp:txBody>
      <dsp:txXfrm>
        <a:off x="5181602" y="3657596"/>
        <a:ext cx="1731475" cy="865737"/>
      </dsp:txXfrm>
    </dsp:sp>
    <dsp:sp modelId="{7EB37FCF-E561-46DB-A035-D64EFCD90D20}">
      <dsp:nvSpPr>
        <dsp:cNvPr id="0" name=""/>
        <dsp:cNvSpPr/>
      </dsp:nvSpPr>
      <dsp:spPr>
        <a:xfrm>
          <a:off x="7162809" y="3657596"/>
          <a:ext cx="1731475" cy="865737"/>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en-US" sz="2700" kern="1200" dirty="0" smtClean="0"/>
            <a:t>Karla Jasen</a:t>
          </a:r>
          <a:endParaRPr lang="en-US" sz="2700" kern="1200" dirty="0"/>
        </a:p>
      </dsp:txBody>
      <dsp:txXfrm>
        <a:off x="7162809" y="3657596"/>
        <a:ext cx="1731475" cy="865737"/>
      </dsp:txXfrm>
    </dsp:sp>
    <dsp:sp modelId="{475724E6-CDF6-444B-9B62-AA6419A57DE1}">
      <dsp:nvSpPr>
        <dsp:cNvPr id="0" name=""/>
        <dsp:cNvSpPr/>
      </dsp:nvSpPr>
      <dsp:spPr>
        <a:xfrm>
          <a:off x="3388348" y="1629363"/>
          <a:ext cx="1731475" cy="865737"/>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en-US" sz="2700" kern="1200" dirty="0" smtClean="0"/>
            <a:t>LMCI</a:t>
          </a:r>
          <a:endParaRPr lang="en-US" sz="2700" kern="1200" dirty="0"/>
        </a:p>
      </dsp:txBody>
      <dsp:txXfrm>
        <a:off x="3388348" y="1629363"/>
        <a:ext cx="1731475" cy="865737"/>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8275" y="0"/>
            <a:ext cx="3043238" cy="465138"/>
          </a:xfrm>
          <a:prstGeom prst="rect">
            <a:avLst/>
          </a:prstGeom>
        </p:spPr>
        <p:txBody>
          <a:bodyPr vert="horz" lIns="91440" tIns="45720" rIns="91440" bIns="45720" rtlCol="0"/>
          <a:lstStyle>
            <a:lvl1pPr algn="r">
              <a:defRPr sz="1200"/>
            </a:lvl1pPr>
          </a:lstStyle>
          <a:p>
            <a:fld id="{4E0C55DA-A37A-4EDC-9FFD-109C1F8A184A}" type="datetimeFigureOut">
              <a:rPr lang="en-US" smtClean="0"/>
              <a:t>5/24/2016</a:t>
            </a:fld>
            <a:endParaRPr lang="en-US"/>
          </a:p>
        </p:txBody>
      </p:sp>
      <p:sp>
        <p:nvSpPr>
          <p:cNvPr id="4" name="Footer Placeholder 3"/>
          <p:cNvSpPr>
            <a:spLocks noGrp="1"/>
          </p:cNvSpPr>
          <p:nvPr>
            <p:ph type="ftr" sz="quarter" idx="2"/>
          </p:nvPr>
        </p:nvSpPr>
        <p:spPr>
          <a:xfrm>
            <a:off x="0" y="8842375"/>
            <a:ext cx="3043238"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8275" y="8842375"/>
            <a:ext cx="3043238" cy="465138"/>
          </a:xfrm>
          <a:prstGeom prst="rect">
            <a:avLst/>
          </a:prstGeom>
        </p:spPr>
        <p:txBody>
          <a:bodyPr vert="horz" lIns="91440" tIns="45720" rIns="91440" bIns="45720" rtlCol="0" anchor="b"/>
          <a:lstStyle>
            <a:lvl1pPr algn="r">
              <a:defRPr sz="1200"/>
            </a:lvl1pPr>
          </a:lstStyle>
          <a:p>
            <a:fld id="{1B35BB02-F568-4683-88DC-F3B3B4956818}" type="slidenum">
              <a:rPr lang="en-US" smtClean="0"/>
              <a:t>‹#›</a:t>
            </a:fld>
            <a:endParaRPr lang="en-US"/>
          </a:p>
        </p:txBody>
      </p:sp>
    </p:spTree>
    <p:extLst>
      <p:ext uri="{BB962C8B-B14F-4D97-AF65-F5344CB8AC3E}">
        <p14:creationId xmlns:p14="http://schemas.microsoft.com/office/powerpoint/2010/main" val="41064071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vl1pPr>
          </a:lstStyle>
          <a:p>
            <a:fld id="{3BFBAA3B-A01E-4194-B45A-BDE5500E3866}" type="datetimeFigureOut">
              <a:rPr lang="en-US" smtClean="0"/>
              <a:t>5/24/2016</a:t>
            </a:fld>
            <a:endParaRPr lang="en-US"/>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a:defRPr sz="1200"/>
            </a:lvl1pPr>
          </a:lstStyle>
          <a:p>
            <a:fld id="{4E943E7F-03F0-4CB4-A291-53ED0F17144B}" type="slidenum">
              <a:rPr lang="en-US" smtClean="0"/>
              <a:t>‹#›</a:t>
            </a:fld>
            <a:endParaRPr lang="en-US"/>
          </a:p>
        </p:txBody>
      </p:sp>
    </p:spTree>
    <p:extLst>
      <p:ext uri="{BB962C8B-B14F-4D97-AF65-F5344CB8AC3E}">
        <p14:creationId xmlns:p14="http://schemas.microsoft.com/office/powerpoint/2010/main" val="40794915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mailto:Lorena.knight@twc.state.tx.us"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mailto:karla.jasen@twc.state.tx.us"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mailto:CareerInformation@twc.state.tx.us"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lmci.state.tx.us/counselorspresentations/presentations.asp"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www.lmci.state.tx.us/"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Lori-</a:t>
            </a:r>
            <a:r>
              <a:rPr lang="en-US" sz="1200" kern="1200" dirty="0" smtClean="0">
                <a:solidFill>
                  <a:schemeClr val="tx1"/>
                </a:solidFill>
                <a:effectLst/>
                <a:latin typeface="+mn-lt"/>
                <a:ea typeface="+mn-ea"/>
                <a:cs typeface="+mn-cs"/>
              </a:rPr>
              <a:t> Good afternoon, everyone. Thank you so much for joining us today to discuss the Education Outreach team here at the Texas Workforce Commission (TWC). I am Lori Knight, one of the Education Specialists, and I am eager to share with you the information we will cover today.  </a:t>
            </a:r>
          </a:p>
          <a:p>
            <a:r>
              <a:rPr lang="en-US" sz="1200" b="1" kern="1200" dirty="0" smtClean="0">
                <a:solidFill>
                  <a:schemeClr val="tx1"/>
                </a:solidFill>
                <a:effectLst/>
                <a:latin typeface="+mn-lt"/>
                <a:ea typeface="+mn-ea"/>
                <a:cs typeface="+mn-cs"/>
              </a:rPr>
              <a:t>Karla-</a:t>
            </a:r>
            <a:r>
              <a:rPr lang="en-US" sz="1200" kern="1200" dirty="0" smtClean="0">
                <a:solidFill>
                  <a:schemeClr val="tx1"/>
                </a:solidFill>
                <a:effectLst/>
                <a:latin typeface="+mn-lt"/>
                <a:ea typeface="+mn-ea"/>
                <a:cs typeface="+mn-cs"/>
              </a:rPr>
              <a:t> and I am Karla Jasen, the other Education Specialist. I too am excited about the information we will share, and particularly how it will help us to develop and utilize our partnerships with the workforce boards and the numerous Workforce Solutions offices and staff around the state.</a:t>
            </a:r>
          </a:p>
          <a:p>
            <a:r>
              <a:rPr lang="en-US" sz="1200" b="1" kern="1200" dirty="0" smtClean="0">
                <a:solidFill>
                  <a:schemeClr val="tx1"/>
                </a:solidFill>
                <a:effectLst/>
                <a:latin typeface="+mn-lt"/>
                <a:ea typeface="+mn-ea"/>
                <a:cs typeface="+mn-cs"/>
              </a:rPr>
              <a:t>Lori-</a:t>
            </a:r>
            <a:r>
              <a:rPr lang="en-US" sz="1200" kern="1200" dirty="0" smtClean="0">
                <a:solidFill>
                  <a:schemeClr val="tx1"/>
                </a:solidFill>
                <a:effectLst/>
                <a:latin typeface="+mn-lt"/>
                <a:ea typeface="+mn-ea"/>
                <a:cs typeface="+mn-cs"/>
              </a:rPr>
              <a:t> Absolutely, Karla. Would you like to tell listeners the topic we are covering today?</a:t>
            </a:r>
          </a:p>
          <a:p>
            <a:r>
              <a:rPr lang="en-US" sz="1200" b="1" kern="1200" dirty="0" smtClean="0">
                <a:solidFill>
                  <a:schemeClr val="tx1"/>
                </a:solidFill>
                <a:effectLst/>
                <a:latin typeface="+mn-lt"/>
                <a:ea typeface="+mn-ea"/>
                <a:cs typeface="+mn-cs"/>
              </a:rPr>
              <a:t>Karla-</a:t>
            </a:r>
            <a:r>
              <a:rPr lang="en-US" sz="1200" kern="1200" dirty="0" smtClean="0">
                <a:solidFill>
                  <a:schemeClr val="tx1"/>
                </a:solidFill>
                <a:effectLst/>
                <a:latin typeface="+mn-lt"/>
                <a:ea typeface="+mn-ea"/>
                <a:cs typeface="+mn-cs"/>
              </a:rPr>
              <a:t> Sure! In a moment we will explain the specific outreach services that our team provides through the Labor Market and Career Information department here at TWC. A division we refer to as LMCI. </a:t>
            </a:r>
          </a:p>
          <a:p>
            <a:r>
              <a:rPr lang="en-US" sz="1200" b="1" kern="1200" dirty="0" smtClean="0">
                <a:solidFill>
                  <a:schemeClr val="tx1"/>
                </a:solidFill>
                <a:effectLst/>
                <a:latin typeface="+mn-lt"/>
                <a:ea typeface="+mn-ea"/>
                <a:cs typeface="+mn-cs"/>
              </a:rPr>
              <a:t>Lori-</a:t>
            </a:r>
            <a:r>
              <a:rPr lang="en-US" sz="1200" kern="1200" dirty="0" smtClean="0">
                <a:solidFill>
                  <a:schemeClr val="tx1"/>
                </a:solidFill>
                <a:effectLst/>
                <a:latin typeface="+mn-lt"/>
                <a:ea typeface="+mn-ea"/>
                <a:cs typeface="+mn-cs"/>
              </a:rPr>
              <a:t> That sounds great, but before we get started, Karla, I wanted to take care of some housekeeping announcements for our listeners so they understand how the webinar will be conducted today and how they can access this information later to share with colleagues who may not be able to join us as we stream the webinar live today. </a:t>
            </a:r>
          </a:p>
          <a:p>
            <a:r>
              <a:rPr lang="en-US" sz="1200" b="1" kern="1200" dirty="0" smtClean="0">
                <a:solidFill>
                  <a:schemeClr val="tx1"/>
                </a:solidFill>
                <a:effectLst/>
                <a:latin typeface="+mn-lt"/>
                <a:ea typeface="+mn-ea"/>
                <a:cs typeface="+mn-cs"/>
              </a:rPr>
              <a:t>Karla-</a:t>
            </a:r>
            <a:r>
              <a:rPr lang="en-US" sz="1200" kern="1200" dirty="0" smtClean="0">
                <a:solidFill>
                  <a:schemeClr val="tx1"/>
                </a:solidFill>
                <a:effectLst/>
                <a:latin typeface="+mn-lt"/>
                <a:ea typeface="+mn-ea"/>
                <a:cs typeface="+mn-cs"/>
              </a:rPr>
              <a:t> Sounds great. </a:t>
            </a:r>
            <a:r>
              <a:rPr lang="en-US" sz="1200" kern="1200" smtClean="0">
                <a:solidFill>
                  <a:schemeClr val="tx1"/>
                </a:solidFill>
                <a:effectLst/>
                <a:latin typeface="+mn-lt"/>
                <a:ea typeface="+mn-ea"/>
                <a:cs typeface="+mn-cs"/>
              </a:rPr>
              <a:t>Let’s do it.</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E943E7F-03F0-4CB4-A291-53ED0F17144B}" type="slidenum">
              <a:rPr lang="en-US" smtClean="0"/>
              <a:t>1</a:t>
            </a:fld>
            <a:endParaRPr lang="en-US"/>
          </a:p>
        </p:txBody>
      </p:sp>
    </p:spTree>
    <p:extLst>
      <p:ext uri="{BB962C8B-B14F-4D97-AF65-F5344CB8AC3E}">
        <p14:creationId xmlns:p14="http://schemas.microsoft.com/office/powerpoint/2010/main" val="13968028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Karla- </a:t>
            </a:r>
            <a:r>
              <a:rPr lang="en-US" sz="1200" kern="1200" dirty="0" smtClean="0">
                <a:solidFill>
                  <a:schemeClr val="tx1"/>
                </a:solidFill>
                <a:effectLst/>
                <a:latin typeface="+mn-lt"/>
                <a:ea typeface="+mn-ea"/>
                <a:cs typeface="+mn-cs"/>
              </a:rPr>
              <a:t>In these photos, I am showing students the back of the selfie boards where we have included all kinds of labor market information about each of the jobs featured on the front of the boards.</a:t>
            </a:r>
          </a:p>
          <a:p>
            <a:r>
              <a:rPr lang="en-US" sz="1200" b="1" kern="1200" dirty="0" smtClean="0">
                <a:solidFill>
                  <a:schemeClr val="tx1"/>
                </a:solidFill>
                <a:effectLst/>
                <a:latin typeface="+mn-lt"/>
                <a:ea typeface="+mn-ea"/>
                <a:cs typeface="+mn-cs"/>
              </a:rPr>
              <a:t>Lori-</a:t>
            </a:r>
            <a:r>
              <a:rPr lang="en-US" sz="1200" kern="1200" dirty="0" smtClean="0">
                <a:solidFill>
                  <a:schemeClr val="tx1"/>
                </a:solidFill>
                <a:effectLst/>
                <a:latin typeface="+mn-lt"/>
                <a:ea typeface="+mn-ea"/>
                <a:cs typeface="+mn-cs"/>
              </a:rPr>
              <a:t> That’s right, and we encourage students to now only snap cute photos of themselves as these career caricatures, but we also remind them to flip the boards over and snap pictures of the information on the back of the careers they are interested in. </a:t>
            </a:r>
          </a:p>
          <a:p>
            <a:r>
              <a:rPr lang="en-US" sz="1200" kern="1200" dirty="0" smtClean="0">
                <a:solidFill>
                  <a:schemeClr val="tx1"/>
                </a:solidFill>
                <a:effectLst/>
                <a:latin typeface="+mn-lt"/>
                <a:ea typeface="+mn-ea"/>
                <a:cs typeface="+mn-cs"/>
              </a:rPr>
              <a:t>In fact, this is a photo taken at a recent career fair in Kingsville coordinated by the Costal Bend Workforce Board, and yes, those are students pouring over the information on the back of one of our selfie boards.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E943E7F-03F0-4CB4-A291-53ED0F17144B}" type="slidenum">
              <a:rPr lang="en-US" smtClean="0"/>
              <a:t>10</a:t>
            </a:fld>
            <a:endParaRPr lang="en-US"/>
          </a:p>
        </p:txBody>
      </p:sp>
    </p:spTree>
    <p:extLst>
      <p:ext uri="{BB962C8B-B14F-4D97-AF65-F5344CB8AC3E}">
        <p14:creationId xmlns:p14="http://schemas.microsoft.com/office/powerpoint/2010/main" val="13169352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Karla- </a:t>
            </a:r>
            <a:r>
              <a:rPr lang="en-US" sz="1200" kern="1200" dirty="0" smtClean="0">
                <a:solidFill>
                  <a:schemeClr val="tx1"/>
                </a:solidFill>
                <a:effectLst/>
                <a:latin typeface="+mn-lt"/>
                <a:ea typeface="+mn-ea"/>
                <a:cs typeface="+mn-cs"/>
              </a:rPr>
              <a:t>You may be wondering how can our services benefit you. We believe through our presentations, in-service events, or trainings, we can help your Workforce Boards and Workforce Solutions Staff to: </a:t>
            </a:r>
            <a:endParaRPr lang="en-US" sz="105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Learn how to use all of our LMCI tools and products </a:t>
            </a:r>
            <a:endParaRPr lang="en-US" sz="105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Facilitate conversations with job seekers that promote data-driven career decision making</a:t>
            </a:r>
            <a:endParaRPr lang="en-US" sz="105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Create their own selfie booths to offer engaging career fair experiences when attending local fairs</a:t>
            </a:r>
            <a:endParaRPr lang="en-US" sz="105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Promote workshops for the job seekers that visit their offices</a:t>
            </a:r>
            <a:endParaRPr lang="en-US" sz="105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Lori-</a:t>
            </a:r>
            <a:r>
              <a:rPr lang="en-US" sz="1200" kern="1200" dirty="0" smtClean="0">
                <a:solidFill>
                  <a:schemeClr val="tx1"/>
                </a:solidFill>
                <a:effectLst/>
                <a:latin typeface="+mn-lt"/>
                <a:ea typeface="+mn-ea"/>
                <a:cs typeface="+mn-cs"/>
              </a:rPr>
              <a:t> We also think our services can benefit your clients if you prefer to have us come visit and facilitate presentations or workshops. In this way, we can help job seekers in your area:</a:t>
            </a:r>
            <a:endParaRPr lang="en-US" sz="105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Learn how to use all of our LMCI tools and products</a:t>
            </a:r>
            <a:endParaRPr lang="en-US" sz="105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Apply the information they collect in our tools to make better-informed career decisions </a:t>
            </a:r>
            <a:endParaRPr lang="en-US" sz="105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Learn and understand workforce realities and how they apply to their job search and ability to thrive in the workplace. Our workshops can teach them content such as:</a:t>
            </a:r>
            <a:endParaRPr lang="en-US" sz="105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Why long-term career planning is helpful and essential</a:t>
            </a:r>
            <a:endParaRPr lang="en-US" sz="105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Soft Skills</a:t>
            </a:r>
            <a:endParaRPr lang="en-US" sz="105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How to find, get, and keep a job</a:t>
            </a:r>
            <a:endParaRPr lang="en-US" sz="105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E943E7F-03F0-4CB4-A291-53ED0F17144B}" type="slidenum">
              <a:rPr lang="en-US" smtClean="0"/>
              <a:t>11</a:t>
            </a:fld>
            <a:endParaRPr lang="en-US"/>
          </a:p>
        </p:txBody>
      </p:sp>
    </p:spTree>
    <p:extLst>
      <p:ext uri="{BB962C8B-B14F-4D97-AF65-F5344CB8AC3E}">
        <p14:creationId xmlns:p14="http://schemas.microsoft.com/office/powerpoint/2010/main" val="30571104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Karla-</a:t>
            </a:r>
            <a:r>
              <a:rPr lang="en-US" sz="1200" kern="1200" dirty="0" smtClean="0">
                <a:solidFill>
                  <a:schemeClr val="tx1"/>
                </a:solidFill>
                <a:effectLst/>
                <a:latin typeface="+mn-lt"/>
                <a:ea typeface="+mn-ea"/>
                <a:cs typeface="+mn-cs"/>
              </a:rPr>
              <a:t> Through our training-of-trainers events, we can take the benefits of our services one step further by sharing our expertise in a way that allows training participants to take this knowledge back to share with their colleagues. </a:t>
            </a:r>
          </a:p>
          <a:p>
            <a:r>
              <a:rPr lang="en-US" sz="1200" kern="1200" dirty="0" smtClean="0">
                <a:solidFill>
                  <a:schemeClr val="tx1"/>
                </a:solidFill>
                <a:effectLst/>
                <a:latin typeface="+mn-lt"/>
                <a:ea typeface="+mn-ea"/>
                <a:cs typeface="+mn-cs"/>
              </a:rPr>
              <a:t>Specifically, we can show workforce staff how to train their co-workers to </a:t>
            </a:r>
          </a:p>
          <a:p>
            <a:pPr lvl="0"/>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Use all LMCI tools and resources</a:t>
            </a:r>
          </a:p>
          <a:p>
            <a:pPr lvl="0"/>
            <a:r>
              <a:rPr lang="en-US" sz="1200" kern="1200" dirty="0" smtClean="0">
                <a:solidFill>
                  <a:schemeClr val="tx1"/>
                </a:solidFill>
                <a:effectLst/>
                <a:latin typeface="+mn-lt"/>
                <a:ea typeface="+mn-ea"/>
                <a:cs typeface="+mn-cs"/>
              </a:rPr>
              <a:t>Coordinate and facilitate workforce center workshops for clients</a:t>
            </a:r>
          </a:p>
          <a:p>
            <a:pPr lvl="0"/>
            <a:r>
              <a:rPr lang="en-US" sz="1200" kern="1200" dirty="0" smtClean="0">
                <a:solidFill>
                  <a:schemeClr val="tx1"/>
                </a:solidFill>
                <a:effectLst/>
                <a:latin typeface="+mn-lt"/>
                <a:ea typeface="+mn-ea"/>
                <a:cs typeface="+mn-cs"/>
              </a:rPr>
              <a:t>Teach career research methods to clients to promote solid decision-making processes. </a:t>
            </a:r>
          </a:p>
        </p:txBody>
      </p:sp>
      <p:sp>
        <p:nvSpPr>
          <p:cNvPr id="4" name="Slide Number Placeholder 3"/>
          <p:cNvSpPr>
            <a:spLocks noGrp="1"/>
          </p:cNvSpPr>
          <p:nvPr>
            <p:ph type="sldNum" sz="quarter" idx="10"/>
          </p:nvPr>
        </p:nvSpPr>
        <p:spPr/>
        <p:txBody>
          <a:bodyPr/>
          <a:lstStyle/>
          <a:p>
            <a:fld id="{4E943E7F-03F0-4CB4-A291-53ED0F17144B}" type="slidenum">
              <a:rPr lang="en-US" smtClean="0"/>
              <a:t>12</a:t>
            </a:fld>
            <a:endParaRPr lang="en-US"/>
          </a:p>
        </p:txBody>
      </p:sp>
    </p:spTree>
    <p:extLst>
      <p:ext uri="{BB962C8B-B14F-4D97-AF65-F5344CB8AC3E}">
        <p14:creationId xmlns:p14="http://schemas.microsoft.com/office/powerpoint/2010/main" val="12606201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Lori-</a:t>
            </a:r>
            <a:r>
              <a:rPr lang="en-US" sz="1200" kern="1200" dirty="0" smtClean="0">
                <a:solidFill>
                  <a:schemeClr val="tx1"/>
                </a:solidFill>
                <a:effectLst/>
                <a:latin typeface="+mn-lt"/>
                <a:ea typeface="+mn-ea"/>
                <a:cs typeface="+mn-cs"/>
              </a:rPr>
              <a:t> When we visit your sites, we will even leave behind our presentations to share with you if you need or want them. We want you to let our expertise, research, data, and visual aids be a starting point for interactions you have with your clients, or use them in center workshops.  </a:t>
            </a:r>
          </a:p>
        </p:txBody>
      </p:sp>
      <p:sp>
        <p:nvSpPr>
          <p:cNvPr id="4" name="Slide Number Placeholder 3"/>
          <p:cNvSpPr>
            <a:spLocks noGrp="1"/>
          </p:cNvSpPr>
          <p:nvPr>
            <p:ph type="sldNum" sz="quarter" idx="10"/>
          </p:nvPr>
        </p:nvSpPr>
        <p:spPr/>
        <p:txBody>
          <a:bodyPr/>
          <a:lstStyle/>
          <a:p>
            <a:fld id="{4E943E7F-03F0-4CB4-A291-53ED0F17144B}" type="slidenum">
              <a:rPr lang="en-US" smtClean="0"/>
              <a:t>13</a:t>
            </a:fld>
            <a:endParaRPr lang="en-US"/>
          </a:p>
        </p:txBody>
      </p:sp>
    </p:spTree>
    <p:extLst>
      <p:ext uri="{BB962C8B-B14F-4D97-AF65-F5344CB8AC3E}">
        <p14:creationId xmlns:p14="http://schemas.microsoft.com/office/powerpoint/2010/main" val="30718978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Karla- </a:t>
            </a:r>
            <a:r>
              <a:rPr lang="en-US" sz="1200" kern="1200" dirty="0" smtClean="0">
                <a:solidFill>
                  <a:schemeClr val="tx1"/>
                </a:solidFill>
                <a:effectLst/>
                <a:latin typeface="+mn-lt"/>
                <a:ea typeface="+mn-ea"/>
                <a:cs typeface="+mn-cs"/>
              </a:rPr>
              <a:t>Because the partnerships between the commission, our boards, and all of our Workforce Solution Offices are critical and so integrated, we offer all of services at absolutely no cost to you. This means there is no charge to you for our travel, lodging, meals, or the LMCI materials we bring with us. </a:t>
            </a:r>
          </a:p>
          <a:p>
            <a:r>
              <a:rPr lang="en-US" sz="1200" b="1" kern="1200" dirty="0" smtClean="0">
                <a:solidFill>
                  <a:schemeClr val="tx1"/>
                </a:solidFill>
                <a:effectLst/>
                <a:latin typeface="+mn-lt"/>
                <a:ea typeface="+mn-ea"/>
                <a:cs typeface="+mn-cs"/>
              </a:rPr>
              <a:t>Lori-</a:t>
            </a:r>
            <a:r>
              <a:rPr lang="en-US" sz="1200" kern="1200" dirty="0" smtClean="0">
                <a:solidFill>
                  <a:schemeClr val="tx1"/>
                </a:solidFill>
                <a:effectLst/>
                <a:latin typeface="+mn-lt"/>
                <a:ea typeface="+mn-ea"/>
                <a:cs typeface="+mn-cs"/>
              </a:rPr>
              <a:t> The only assistance we will ask for is when the events you coordinate serve a very large number of people. In those cases, we assume that members of your team will already be working on the coordination of your event and securing a venue to hold it. If that is not the case, please let us know and we can discuss what we can do to help this part along.</a:t>
            </a:r>
          </a:p>
          <a:p>
            <a:r>
              <a:rPr lang="en-US" sz="1200" b="1" kern="1200" dirty="0" smtClean="0">
                <a:solidFill>
                  <a:schemeClr val="tx1"/>
                </a:solidFill>
                <a:effectLst/>
                <a:latin typeface="+mn-lt"/>
                <a:ea typeface="+mn-ea"/>
                <a:cs typeface="+mn-cs"/>
              </a:rPr>
              <a:t>Karla-</a:t>
            </a:r>
            <a:r>
              <a:rPr lang="en-US" sz="1200" kern="1200" dirty="0" smtClean="0">
                <a:solidFill>
                  <a:schemeClr val="tx1"/>
                </a:solidFill>
                <a:effectLst/>
                <a:latin typeface="+mn-lt"/>
                <a:ea typeface="+mn-ea"/>
                <a:cs typeface="+mn-cs"/>
              </a:rPr>
              <a:t> Other than that, it would be great if the Workforce Solutions offices could also be in charge of helping to provide training materials such as whiteboard markers, flipcharts, or pens and paper for example, as that would help ease the load of materials we must travel with. </a:t>
            </a:r>
          </a:p>
        </p:txBody>
      </p:sp>
      <p:sp>
        <p:nvSpPr>
          <p:cNvPr id="4" name="Slide Number Placeholder 3"/>
          <p:cNvSpPr>
            <a:spLocks noGrp="1"/>
          </p:cNvSpPr>
          <p:nvPr>
            <p:ph type="sldNum" sz="quarter" idx="10"/>
          </p:nvPr>
        </p:nvSpPr>
        <p:spPr/>
        <p:txBody>
          <a:bodyPr/>
          <a:lstStyle/>
          <a:p>
            <a:fld id="{4E943E7F-03F0-4CB4-A291-53ED0F17144B}" type="slidenum">
              <a:rPr lang="en-US" smtClean="0"/>
              <a:t>14</a:t>
            </a:fld>
            <a:endParaRPr lang="en-US"/>
          </a:p>
        </p:txBody>
      </p:sp>
    </p:spTree>
    <p:extLst>
      <p:ext uri="{BB962C8B-B14F-4D97-AF65-F5344CB8AC3E}">
        <p14:creationId xmlns:p14="http://schemas.microsoft.com/office/powerpoint/2010/main" val="5412268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Lori- </a:t>
            </a:r>
            <a:r>
              <a:rPr lang="en-US" sz="1200" kern="1200" dirty="0" smtClean="0">
                <a:solidFill>
                  <a:schemeClr val="tx1"/>
                </a:solidFill>
                <a:effectLst/>
                <a:latin typeface="+mn-lt"/>
                <a:ea typeface="+mn-ea"/>
                <a:cs typeface="+mn-cs"/>
              </a:rPr>
              <a:t>If you are interested in having us come out to your area to provide any of these services, we request that you contact us at least 3 weeks in advance of the event with the following information to get the travel request process started:</a:t>
            </a:r>
          </a:p>
          <a:p>
            <a:pPr lvl="0"/>
            <a:r>
              <a:rPr lang="en-US" sz="1200" kern="1200" dirty="0" smtClean="0">
                <a:solidFill>
                  <a:schemeClr val="tx1"/>
                </a:solidFill>
                <a:effectLst/>
                <a:latin typeface="+mn-lt"/>
                <a:ea typeface="+mn-ea"/>
                <a:cs typeface="+mn-cs"/>
              </a:rPr>
              <a:t>Date of the event</a:t>
            </a:r>
          </a:p>
          <a:p>
            <a:pPr lvl="0"/>
            <a:r>
              <a:rPr lang="en-US" sz="1200" kern="1200" dirty="0" smtClean="0">
                <a:solidFill>
                  <a:schemeClr val="tx1"/>
                </a:solidFill>
                <a:effectLst/>
                <a:latin typeface="+mn-lt"/>
                <a:ea typeface="+mn-ea"/>
                <a:cs typeface="+mn-cs"/>
              </a:rPr>
              <a:t>The start time and expected duration of the event</a:t>
            </a:r>
          </a:p>
          <a:p>
            <a:pPr lvl="0"/>
            <a:r>
              <a:rPr lang="en-US" sz="1200" kern="1200" dirty="0" smtClean="0">
                <a:solidFill>
                  <a:schemeClr val="tx1"/>
                </a:solidFill>
                <a:effectLst/>
                <a:latin typeface="+mn-lt"/>
                <a:ea typeface="+mn-ea"/>
                <a:cs typeface="+mn-cs"/>
              </a:rPr>
              <a:t>The physical location where the event will be held</a:t>
            </a:r>
          </a:p>
          <a:p>
            <a:pPr lvl="0"/>
            <a:r>
              <a:rPr lang="en-US" sz="1200" kern="1200" dirty="0" smtClean="0">
                <a:solidFill>
                  <a:schemeClr val="tx1"/>
                </a:solidFill>
                <a:effectLst/>
                <a:latin typeface="+mn-lt"/>
                <a:ea typeface="+mn-ea"/>
                <a:cs typeface="+mn-cs"/>
              </a:rPr>
              <a:t>Knowledge of who the intended audience present will be </a:t>
            </a:r>
          </a:p>
          <a:p>
            <a:pPr lvl="0"/>
            <a:r>
              <a:rPr lang="en-US" sz="1200" kern="1200" dirty="0" smtClean="0">
                <a:solidFill>
                  <a:schemeClr val="tx1"/>
                </a:solidFill>
                <a:effectLst/>
                <a:latin typeface="+mn-lt"/>
                <a:ea typeface="+mn-ea"/>
                <a:cs typeface="+mn-cs"/>
              </a:rPr>
              <a:t>Estimated number of attendance expected</a:t>
            </a:r>
          </a:p>
          <a:p>
            <a:r>
              <a:rPr lang="en-US" sz="1200" b="1" kern="1200" dirty="0" smtClean="0">
                <a:solidFill>
                  <a:schemeClr val="tx1"/>
                </a:solidFill>
                <a:effectLst/>
                <a:latin typeface="+mn-lt"/>
                <a:ea typeface="+mn-ea"/>
                <a:cs typeface="+mn-cs"/>
              </a:rPr>
              <a:t>Karla- </a:t>
            </a:r>
            <a:r>
              <a:rPr lang="en-US" sz="1200" kern="1200" dirty="0" smtClean="0">
                <a:solidFill>
                  <a:schemeClr val="tx1"/>
                </a:solidFill>
                <a:effectLst/>
                <a:latin typeface="+mn-lt"/>
                <a:ea typeface="+mn-ea"/>
                <a:cs typeface="+mn-cs"/>
              </a:rPr>
              <a:t>Please keep in mind, our calendar fills up rather quickly, but with 2 specialists available, we are hoping this will allow us to accommodate more requests.</a:t>
            </a:r>
          </a:p>
          <a:p>
            <a:r>
              <a:rPr lang="en-US" sz="1200" kern="1200" dirty="0" smtClean="0">
                <a:solidFill>
                  <a:schemeClr val="tx1"/>
                </a:solidFill>
                <a:effectLst/>
                <a:latin typeface="+mn-lt"/>
                <a:ea typeface="+mn-ea"/>
                <a:cs typeface="+mn-cs"/>
              </a:rPr>
              <a:t>Also, there is a process we must complete in order to obtain agency approval to travel so give us about a week’s time after the initial contact before we can confirm any dates with you. </a:t>
            </a:r>
          </a:p>
          <a:p>
            <a:r>
              <a:rPr lang="en-US" sz="1200" b="1" kern="1200" dirty="0" smtClean="0">
                <a:solidFill>
                  <a:schemeClr val="tx1"/>
                </a:solidFill>
                <a:effectLst/>
                <a:latin typeface="+mn-lt"/>
                <a:ea typeface="+mn-ea"/>
                <a:cs typeface="+mn-cs"/>
              </a:rPr>
              <a:t>Lori- </a:t>
            </a:r>
            <a:r>
              <a:rPr lang="en-US" sz="1200" kern="1200" dirty="0" smtClean="0">
                <a:solidFill>
                  <a:schemeClr val="tx1"/>
                </a:solidFill>
                <a:effectLst/>
                <a:latin typeface="+mn-lt"/>
                <a:ea typeface="+mn-ea"/>
                <a:cs typeface="+mn-cs"/>
              </a:rPr>
              <a:t>Right. Those are our services and how we think they can be beneficial to the workforce boards and Workforce Solutions offices. Remember, if you have any questions about anything we have shared so far, please type those into the Q&amp;A box on the right of this screen, and we will get to those at the end of the presentation. </a:t>
            </a:r>
          </a:p>
        </p:txBody>
      </p:sp>
      <p:sp>
        <p:nvSpPr>
          <p:cNvPr id="4" name="Slide Number Placeholder 3"/>
          <p:cNvSpPr>
            <a:spLocks noGrp="1"/>
          </p:cNvSpPr>
          <p:nvPr>
            <p:ph type="sldNum" sz="quarter" idx="10"/>
          </p:nvPr>
        </p:nvSpPr>
        <p:spPr/>
        <p:txBody>
          <a:bodyPr/>
          <a:lstStyle/>
          <a:p>
            <a:fld id="{4E943E7F-03F0-4CB4-A291-53ED0F17144B}" type="slidenum">
              <a:rPr lang="en-US" smtClean="0"/>
              <a:t>15</a:t>
            </a:fld>
            <a:endParaRPr lang="en-US"/>
          </a:p>
        </p:txBody>
      </p:sp>
    </p:spTree>
    <p:extLst>
      <p:ext uri="{BB962C8B-B14F-4D97-AF65-F5344CB8AC3E}">
        <p14:creationId xmlns:p14="http://schemas.microsoft.com/office/powerpoint/2010/main" val="36592806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Karla- </a:t>
            </a:r>
            <a:r>
              <a:rPr lang="en-US" sz="1200" kern="1200" dirty="0" smtClean="0">
                <a:solidFill>
                  <a:schemeClr val="tx1"/>
                </a:solidFill>
                <a:effectLst/>
                <a:latin typeface="+mn-lt"/>
                <a:ea typeface="+mn-ea"/>
                <a:cs typeface="+mn-cs"/>
              </a:rPr>
              <a:t>There is one additional topic we would like to discuss, and that is how you, our partners in the WDA areas can help us on a couple of projects we are working on this summer.</a:t>
            </a:r>
          </a:p>
          <a:p>
            <a:r>
              <a:rPr lang="en-US" sz="1200" b="1" kern="1200" dirty="0" smtClean="0">
                <a:solidFill>
                  <a:schemeClr val="tx1"/>
                </a:solidFill>
                <a:effectLst/>
                <a:latin typeface="+mn-lt"/>
                <a:ea typeface="+mn-ea"/>
                <a:cs typeface="+mn-cs"/>
              </a:rPr>
              <a:t>Lori- </a:t>
            </a:r>
            <a:r>
              <a:rPr lang="en-US" sz="1200" kern="1200" dirty="0" smtClean="0">
                <a:solidFill>
                  <a:schemeClr val="tx1"/>
                </a:solidFill>
                <a:effectLst/>
                <a:latin typeface="+mn-lt"/>
                <a:ea typeface="+mn-ea"/>
                <a:cs typeface="+mn-cs"/>
              </a:rPr>
              <a:t>Absolutely! Karla and I will be working on putting together an online resource which will showcase the best programs throughout the state that highlight education and workforce partnerships. Karla will work on collecting this information from our workforce partners, and I will work on collecting the information from our Education partners. </a:t>
            </a:r>
          </a:p>
          <a:p>
            <a:r>
              <a:rPr lang="en-US" sz="1200" kern="1200" dirty="0" smtClean="0">
                <a:solidFill>
                  <a:schemeClr val="tx1"/>
                </a:solidFill>
                <a:effectLst/>
                <a:latin typeface="+mn-lt"/>
                <a:ea typeface="+mn-ea"/>
                <a:cs typeface="+mn-cs"/>
              </a:rPr>
              <a:t>Our goal is share this resource with both audiences (workforce and education) when it is complete. We decided approaching it separately, from both angles would ensure we don’t miss anything.</a:t>
            </a:r>
          </a:p>
          <a:p>
            <a:r>
              <a:rPr lang="en-US" sz="1200" b="1" kern="1200" dirty="0" smtClean="0">
                <a:solidFill>
                  <a:schemeClr val="tx1"/>
                </a:solidFill>
                <a:effectLst/>
                <a:latin typeface="+mn-lt"/>
                <a:ea typeface="+mn-ea"/>
                <a:cs typeface="+mn-cs"/>
              </a:rPr>
              <a:t>Karla-</a:t>
            </a:r>
            <a:r>
              <a:rPr lang="en-US" sz="1200" kern="1200" dirty="0" smtClean="0">
                <a:solidFill>
                  <a:schemeClr val="tx1"/>
                </a:solidFill>
                <a:effectLst/>
                <a:latin typeface="+mn-lt"/>
                <a:ea typeface="+mn-ea"/>
                <a:cs typeface="+mn-cs"/>
              </a:rPr>
              <a:t> With that said, we were hoping that you, our audience, could tell us who, in your regions, on your boards, or in your offices would know which programs in your area should be featured in this resource. </a:t>
            </a:r>
          </a:p>
          <a:p>
            <a:r>
              <a:rPr lang="en-US" sz="1200" kern="1200" dirty="0" smtClean="0">
                <a:solidFill>
                  <a:schemeClr val="tx1"/>
                </a:solidFill>
                <a:effectLst/>
                <a:latin typeface="+mn-lt"/>
                <a:ea typeface="+mn-ea"/>
                <a:cs typeface="+mn-cs"/>
              </a:rPr>
              <a:t>Whether you are inclined to reach out to Lori or I to provide us with those names, or just send us information on the programs that you think highlight your best practices to partner workforce and education, we encourage and welcome any information you are able to pass along. </a:t>
            </a:r>
          </a:p>
          <a:p>
            <a:r>
              <a:rPr lang="en-US" sz="1200" b="1" kern="1200" dirty="0" smtClean="0">
                <a:solidFill>
                  <a:schemeClr val="tx1"/>
                </a:solidFill>
                <a:effectLst/>
                <a:latin typeface="+mn-lt"/>
                <a:ea typeface="+mn-ea"/>
                <a:cs typeface="+mn-cs"/>
              </a:rPr>
              <a:t>Lori- </a:t>
            </a:r>
            <a:r>
              <a:rPr lang="en-US" sz="1200" kern="1200" dirty="0" smtClean="0">
                <a:solidFill>
                  <a:schemeClr val="tx1"/>
                </a:solidFill>
                <a:effectLst/>
                <a:latin typeface="+mn-lt"/>
                <a:ea typeface="+mn-ea"/>
                <a:cs typeface="+mn-cs"/>
              </a:rPr>
              <a:t>Another project I will be working on this summer will require me to interview approximately 100 people across the state in different occupations. </a:t>
            </a:r>
          </a:p>
          <a:p>
            <a:r>
              <a:rPr lang="en-US" sz="1200" kern="1200" dirty="0" smtClean="0">
                <a:solidFill>
                  <a:schemeClr val="tx1"/>
                </a:solidFill>
                <a:effectLst/>
                <a:latin typeface="+mn-lt"/>
                <a:ea typeface="+mn-ea"/>
                <a:cs typeface="+mn-cs"/>
              </a:rPr>
              <a:t>Our purpose is to collect this information to share with students by expanding our popular publication </a:t>
            </a:r>
            <a:r>
              <a:rPr lang="en-US" sz="1200" i="1" kern="1200" dirty="0" smtClean="0">
                <a:solidFill>
                  <a:schemeClr val="tx1"/>
                </a:solidFill>
                <a:effectLst/>
                <a:latin typeface="+mn-lt"/>
                <a:ea typeface="+mn-ea"/>
                <a:cs typeface="+mn-cs"/>
              </a:rPr>
              <a:t>Why Study This?</a:t>
            </a:r>
            <a:r>
              <a:rPr lang="en-US" sz="1200" kern="1200" dirty="0" smtClean="0">
                <a:solidFill>
                  <a:schemeClr val="tx1"/>
                </a:solidFill>
                <a:effectLst/>
                <a:latin typeface="+mn-lt"/>
                <a:ea typeface="+mn-ea"/>
                <a:cs typeface="+mn-cs"/>
              </a:rPr>
              <a:t> into a series of publications students can access in print or online.</a:t>
            </a:r>
          </a:p>
          <a:p>
            <a:r>
              <a:rPr lang="en-US" sz="1200" kern="1200" dirty="0" smtClean="0">
                <a:solidFill>
                  <a:schemeClr val="tx1"/>
                </a:solidFill>
                <a:effectLst/>
                <a:latin typeface="+mn-lt"/>
                <a:ea typeface="+mn-ea"/>
                <a:cs typeface="+mn-cs"/>
              </a:rPr>
              <a:t>In order to this, I have identified the 100 occupations we want to focus on, but are hoping to find the right people to interview and to ensure that we touch all of the 28 WDAs when locating people to feature. </a:t>
            </a:r>
          </a:p>
          <a:p>
            <a:r>
              <a:rPr lang="en-US" sz="1200" b="1" kern="1200" dirty="0" smtClean="0">
                <a:solidFill>
                  <a:schemeClr val="tx1"/>
                </a:solidFill>
                <a:effectLst/>
                <a:latin typeface="+mn-lt"/>
                <a:ea typeface="+mn-ea"/>
                <a:cs typeface="+mn-cs"/>
              </a:rPr>
              <a:t>Karla- </a:t>
            </a:r>
            <a:r>
              <a:rPr lang="en-US" sz="1200" kern="1200" dirty="0" smtClean="0">
                <a:solidFill>
                  <a:schemeClr val="tx1"/>
                </a:solidFill>
                <a:effectLst/>
                <a:latin typeface="+mn-lt"/>
                <a:ea typeface="+mn-ea"/>
                <a:cs typeface="+mn-cs"/>
              </a:rPr>
              <a:t>Lori is hoping that some of you listening can connect her with people in your regions who would be interested in taking a look at her list of job titles and finding anywhere between 3-4 occupations to focus on, then finding her the individuals to feature in this publication who would like to talk to her about their jobs and the education they earned to do those jobs. </a:t>
            </a:r>
          </a:p>
          <a:p>
            <a:r>
              <a:rPr lang="en-US" sz="1200" kern="1200" dirty="0" smtClean="0">
                <a:solidFill>
                  <a:schemeClr val="tx1"/>
                </a:solidFill>
                <a:effectLst/>
                <a:latin typeface="+mn-lt"/>
                <a:ea typeface="+mn-ea"/>
                <a:cs typeface="+mn-cs"/>
              </a:rPr>
              <a:t>Preferably, she is looking for individuals who have regular communication with employers, community workforce individuals, industry leaders, or workers in the community to help her get these interviews underway. </a:t>
            </a:r>
          </a:p>
        </p:txBody>
      </p:sp>
      <p:sp>
        <p:nvSpPr>
          <p:cNvPr id="4" name="Slide Number Placeholder 3"/>
          <p:cNvSpPr>
            <a:spLocks noGrp="1"/>
          </p:cNvSpPr>
          <p:nvPr>
            <p:ph type="sldNum" sz="quarter" idx="10"/>
          </p:nvPr>
        </p:nvSpPr>
        <p:spPr/>
        <p:txBody>
          <a:bodyPr/>
          <a:lstStyle/>
          <a:p>
            <a:fld id="{4E943E7F-03F0-4CB4-A291-53ED0F17144B}" type="slidenum">
              <a:rPr lang="en-US" smtClean="0"/>
              <a:t>16</a:t>
            </a:fld>
            <a:endParaRPr lang="en-US"/>
          </a:p>
        </p:txBody>
      </p:sp>
    </p:spTree>
    <p:extLst>
      <p:ext uri="{BB962C8B-B14F-4D97-AF65-F5344CB8AC3E}">
        <p14:creationId xmlns:p14="http://schemas.microsoft.com/office/powerpoint/2010/main" val="38126666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Lori- </a:t>
            </a:r>
            <a:r>
              <a:rPr lang="en-US" sz="1200" kern="1200" dirty="0" smtClean="0">
                <a:solidFill>
                  <a:schemeClr val="tx1"/>
                </a:solidFill>
                <a:effectLst/>
                <a:latin typeface="+mn-lt"/>
                <a:ea typeface="+mn-ea"/>
                <a:cs typeface="+mn-cs"/>
              </a:rPr>
              <a:t>Absolutely! Whether you are reaching out to us to request our services, or to help us with one of our summer projects, please use the contact information here to get a hold of us.</a:t>
            </a:r>
          </a:p>
          <a:p>
            <a:r>
              <a:rPr lang="en-US" sz="1200" kern="1200" dirty="0" smtClean="0">
                <a:solidFill>
                  <a:schemeClr val="tx1"/>
                </a:solidFill>
                <a:effectLst/>
                <a:latin typeface="+mn-lt"/>
                <a:ea typeface="+mn-ea"/>
                <a:cs typeface="+mn-cs"/>
              </a:rPr>
              <a:t>My direct phone number is 512-463-4879 and my email address is </a:t>
            </a:r>
            <a:r>
              <a:rPr lang="en-US" sz="1200" u="sng" kern="1200" dirty="0" smtClean="0">
                <a:solidFill>
                  <a:schemeClr val="tx1"/>
                </a:solidFill>
                <a:effectLst/>
                <a:latin typeface="+mn-lt"/>
                <a:ea typeface="+mn-ea"/>
                <a:cs typeface="+mn-cs"/>
                <a:hlinkClick r:id="rId3"/>
              </a:rPr>
              <a:t>Lorena.knight@twc.state.tx.us</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Karla-</a:t>
            </a:r>
            <a:r>
              <a:rPr lang="en-US" sz="1200" kern="1200" dirty="0" smtClean="0">
                <a:solidFill>
                  <a:schemeClr val="tx1"/>
                </a:solidFill>
                <a:effectLst/>
                <a:latin typeface="+mn-lt"/>
                <a:ea typeface="+mn-ea"/>
                <a:cs typeface="+mn-cs"/>
              </a:rPr>
              <a:t> and my direct line is 512-936-3193 and my email address is </a:t>
            </a:r>
            <a:r>
              <a:rPr lang="en-US" sz="1200" u="sng" kern="1200" dirty="0" smtClean="0">
                <a:solidFill>
                  <a:schemeClr val="tx1"/>
                </a:solidFill>
                <a:effectLst/>
                <a:latin typeface="+mn-lt"/>
                <a:ea typeface="+mn-ea"/>
                <a:cs typeface="+mn-cs"/>
                <a:hlinkClick r:id="rId4"/>
              </a:rPr>
              <a:t>karla.jasen@twc.state.tx.us</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Lori- </a:t>
            </a:r>
            <a:r>
              <a:rPr lang="en-US" sz="1200" kern="1200" dirty="0" smtClean="0">
                <a:solidFill>
                  <a:schemeClr val="tx1"/>
                </a:solidFill>
                <a:effectLst/>
                <a:latin typeface="+mn-lt"/>
                <a:ea typeface="+mn-ea"/>
                <a:cs typeface="+mn-cs"/>
              </a:rPr>
              <a:t>Or, to make sure we both get the message, you can email our shared email address at careerinformation@twc.state.tx.us</a:t>
            </a:r>
          </a:p>
        </p:txBody>
      </p:sp>
      <p:sp>
        <p:nvSpPr>
          <p:cNvPr id="4" name="Slide Number Placeholder 3"/>
          <p:cNvSpPr>
            <a:spLocks noGrp="1"/>
          </p:cNvSpPr>
          <p:nvPr>
            <p:ph type="sldNum" sz="quarter" idx="10"/>
          </p:nvPr>
        </p:nvSpPr>
        <p:spPr/>
        <p:txBody>
          <a:bodyPr/>
          <a:lstStyle/>
          <a:p>
            <a:fld id="{4E943E7F-03F0-4CB4-A291-53ED0F17144B}" type="slidenum">
              <a:rPr lang="en-US" smtClean="0"/>
              <a:t>17</a:t>
            </a:fld>
            <a:endParaRPr lang="en-US"/>
          </a:p>
        </p:txBody>
      </p:sp>
    </p:spTree>
    <p:extLst>
      <p:ext uri="{BB962C8B-B14F-4D97-AF65-F5344CB8AC3E}">
        <p14:creationId xmlns:p14="http://schemas.microsoft.com/office/powerpoint/2010/main" val="34160558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Karla- </a:t>
            </a:r>
            <a:r>
              <a:rPr lang="en-US" sz="1200" kern="1200" dirty="0" smtClean="0">
                <a:solidFill>
                  <a:schemeClr val="tx1"/>
                </a:solidFill>
                <a:effectLst/>
                <a:latin typeface="+mn-lt"/>
                <a:ea typeface="+mn-ea"/>
                <a:cs typeface="+mn-cs"/>
              </a:rPr>
              <a:t> In the meantime, if you would like to:</a:t>
            </a:r>
          </a:p>
          <a:p>
            <a:pPr lvl="0"/>
            <a:r>
              <a:rPr lang="en-US" sz="1200" kern="1200" dirty="0" smtClean="0">
                <a:solidFill>
                  <a:schemeClr val="tx1"/>
                </a:solidFill>
                <a:effectLst/>
                <a:latin typeface="+mn-lt"/>
                <a:ea typeface="+mn-ea"/>
                <a:cs typeface="+mn-cs"/>
              </a:rPr>
              <a:t>Receive information on what we working on</a:t>
            </a:r>
          </a:p>
          <a:p>
            <a:pPr lvl="0"/>
            <a:r>
              <a:rPr lang="en-US" sz="1200" kern="1200" dirty="0" smtClean="0">
                <a:solidFill>
                  <a:schemeClr val="tx1"/>
                </a:solidFill>
                <a:effectLst/>
                <a:latin typeface="+mn-lt"/>
                <a:ea typeface="+mn-ea"/>
                <a:cs typeface="+mn-cs"/>
              </a:rPr>
              <a:t>Order our products or our free Counselor packets (which are available for all academic staff and faculty, not just Counselors) or</a:t>
            </a:r>
          </a:p>
          <a:p>
            <a:pPr lvl="0"/>
            <a:r>
              <a:rPr lang="en-US" sz="1200" kern="1200" dirty="0" smtClean="0">
                <a:solidFill>
                  <a:schemeClr val="tx1"/>
                </a:solidFill>
                <a:effectLst/>
                <a:latin typeface="+mn-lt"/>
                <a:ea typeface="+mn-ea"/>
                <a:cs typeface="+mn-cs"/>
              </a:rPr>
              <a:t>Sign up for webinar or newsletter notifications </a:t>
            </a:r>
          </a:p>
          <a:p>
            <a:r>
              <a:rPr lang="en-US" sz="1200" kern="1200" dirty="0" smtClean="0">
                <a:solidFill>
                  <a:schemeClr val="tx1"/>
                </a:solidFill>
                <a:effectLst/>
                <a:latin typeface="+mn-lt"/>
                <a:ea typeface="+mn-ea"/>
                <a:cs typeface="+mn-cs"/>
              </a:rPr>
              <a:t>Email us at:  </a:t>
            </a:r>
            <a:r>
              <a:rPr lang="en-US" sz="1200" u="sng" kern="1200" dirty="0" smtClean="0">
                <a:solidFill>
                  <a:schemeClr val="tx1"/>
                </a:solidFill>
                <a:effectLst/>
                <a:latin typeface="+mn-lt"/>
                <a:ea typeface="+mn-ea"/>
                <a:cs typeface="+mn-cs"/>
                <a:hlinkClick r:id="rId3"/>
              </a:rPr>
              <a:t>CareerInformation@twc.state.tx.us</a:t>
            </a:r>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Lori-</a:t>
            </a:r>
            <a:r>
              <a:rPr lang="en-US" sz="1200" kern="1200" dirty="0" smtClean="0">
                <a:solidFill>
                  <a:schemeClr val="tx1"/>
                </a:solidFill>
                <a:effectLst/>
                <a:latin typeface="+mn-lt"/>
                <a:ea typeface="+mn-ea"/>
                <a:cs typeface="+mn-cs"/>
              </a:rPr>
              <a:t> Be sure to provide your name, email, and physical mailing addresses to be added to our mailing list or to receive any ordered products.</a:t>
            </a:r>
          </a:p>
          <a:p>
            <a:r>
              <a:rPr lang="en-US" sz="1200" kern="1200" dirty="0" smtClean="0">
                <a:solidFill>
                  <a:schemeClr val="tx1"/>
                </a:solidFill>
                <a:effectLst/>
                <a:latin typeface="+mn-lt"/>
                <a:ea typeface="+mn-ea"/>
                <a:cs typeface="+mn-cs"/>
              </a:rPr>
              <a:t>You can also call our 24-hour, toll-free hotline at 1-800-822-PLAN (7526).</a:t>
            </a:r>
          </a:p>
          <a:p>
            <a:r>
              <a:rPr lang="en-US" sz="1200" kern="1200" dirty="0" smtClean="0">
                <a:solidFill>
                  <a:schemeClr val="tx1"/>
                </a:solidFill>
                <a:effectLst/>
                <a:latin typeface="+mn-lt"/>
                <a:ea typeface="+mn-ea"/>
                <a:cs typeface="+mn-cs"/>
              </a:rPr>
              <a:t>Students, parents, Counselors, and Teachers can call to request labor market information on careers or in-depth profiles on colleges and universities in the U.S.  </a:t>
            </a:r>
          </a:p>
          <a:p>
            <a:r>
              <a:rPr lang="en-US" sz="1200" b="1" kern="1200" dirty="0" smtClean="0">
                <a:solidFill>
                  <a:schemeClr val="tx1"/>
                </a:solidFill>
                <a:effectLst/>
                <a:latin typeface="+mn-lt"/>
                <a:ea typeface="+mn-ea"/>
                <a:cs typeface="+mn-cs"/>
              </a:rPr>
              <a:t>Karla- </a:t>
            </a:r>
            <a:r>
              <a:rPr lang="en-US" sz="1200" kern="1200" dirty="0" smtClean="0">
                <a:solidFill>
                  <a:schemeClr val="tx1"/>
                </a:solidFill>
                <a:effectLst/>
                <a:latin typeface="+mn-lt"/>
                <a:ea typeface="+mn-ea"/>
                <a:cs typeface="+mn-cs"/>
              </a:rPr>
              <a:t>Use any of these methods to receive notifications on future publication releases or updates, release or update announcements for any new online tools or software we create, and announcements of future webinars. </a:t>
            </a:r>
          </a:p>
          <a:p>
            <a:r>
              <a:rPr lang="en-US" sz="1200" b="1" kern="1200" dirty="0" smtClean="0">
                <a:solidFill>
                  <a:schemeClr val="tx1"/>
                </a:solidFill>
                <a:effectLst/>
                <a:latin typeface="+mn-lt"/>
                <a:ea typeface="+mn-ea"/>
                <a:cs typeface="+mn-cs"/>
              </a:rPr>
              <a:t>Lori- </a:t>
            </a:r>
            <a:r>
              <a:rPr lang="en-US" sz="1200" kern="1200" dirty="0" smtClean="0">
                <a:solidFill>
                  <a:schemeClr val="tx1"/>
                </a:solidFill>
                <a:effectLst/>
                <a:latin typeface="+mn-lt"/>
                <a:ea typeface="+mn-ea"/>
                <a:cs typeface="+mn-cs"/>
              </a:rPr>
              <a:t>You can also sign up to receive Texas Workforce Commission and Foundation High School Program endorsement legislation updates by going to the URL on this screen or by scanning the QR Code below.</a:t>
            </a:r>
          </a:p>
          <a:p>
            <a:pPr lvl="0"/>
            <a:r>
              <a:rPr lang="en-US" sz="1200" kern="1200" dirty="0" smtClean="0">
                <a:solidFill>
                  <a:schemeClr val="tx1"/>
                </a:solidFill>
                <a:effectLst/>
                <a:latin typeface="+mn-lt"/>
                <a:ea typeface="+mn-ea"/>
                <a:cs typeface="+mn-cs"/>
              </a:rPr>
              <a:t>You will be taken to a webpage that asks for your email address.</a:t>
            </a:r>
          </a:p>
          <a:p>
            <a:pPr lvl="0"/>
            <a:r>
              <a:rPr lang="en-US" sz="1200" kern="1200" dirty="0" smtClean="0">
                <a:solidFill>
                  <a:schemeClr val="tx1"/>
                </a:solidFill>
                <a:effectLst/>
                <a:latin typeface="+mn-lt"/>
                <a:ea typeface="+mn-ea"/>
                <a:cs typeface="+mn-cs"/>
              </a:rPr>
              <a:t>This link will allow you to be added to the TWC’s main mailing address list. </a:t>
            </a:r>
          </a:p>
          <a:p>
            <a:r>
              <a:rPr lang="en-US" sz="1200" b="1" kern="1200" dirty="0" smtClean="0">
                <a:solidFill>
                  <a:schemeClr val="tx1"/>
                </a:solidFill>
                <a:effectLst/>
                <a:latin typeface="+mn-lt"/>
                <a:ea typeface="+mn-ea"/>
                <a:cs typeface="+mn-cs"/>
              </a:rPr>
              <a:t>Karla- </a:t>
            </a:r>
            <a:r>
              <a:rPr lang="en-US" sz="1200" kern="1200" dirty="0" smtClean="0">
                <a:solidFill>
                  <a:schemeClr val="tx1"/>
                </a:solidFill>
                <a:effectLst/>
                <a:latin typeface="+mn-lt"/>
                <a:ea typeface="+mn-ea"/>
                <a:cs typeface="+mn-cs"/>
              </a:rPr>
              <a:t>Keep in mind, the QR code on the right provides information and announcements for </a:t>
            </a:r>
            <a:r>
              <a:rPr lang="en-US" sz="1200" u="sng" kern="1200" dirty="0" smtClean="0">
                <a:solidFill>
                  <a:schemeClr val="tx1"/>
                </a:solidFill>
                <a:effectLst/>
                <a:latin typeface="+mn-lt"/>
                <a:ea typeface="+mn-ea"/>
                <a:cs typeface="+mn-cs"/>
              </a:rPr>
              <a:t>all</a:t>
            </a:r>
            <a:r>
              <a:rPr lang="en-US" sz="1200" kern="1200" dirty="0" smtClean="0">
                <a:solidFill>
                  <a:schemeClr val="tx1"/>
                </a:solidFill>
                <a:effectLst/>
                <a:latin typeface="+mn-lt"/>
                <a:ea typeface="+mn-ea"/>
                <a:cs typeface="+mn-cs"/>
              </a:rPr>
              <a:t> TWC releases and updates, including but not limited to, what we are working on.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D6CDDB6-8C07-4450-B21D-CC8138F8E05F}" type="slidenum">
              <a:rPr lang="en-US" smtClean="0"/>
              <a:t>18</a:t>
            </a:fld>
            <a:endParaRPr lang="en-US"/>
          </a:p>
        </p:txBody>
      </p:sp>
    </p:spTree>
    <p:extLst>
      <p:ext uri="{BB962C8B-B14F-4D97-AF65-F5344CB8AC3E}">
        <p14:creationId xmlns:p14="http://schemas.microsoft.com/office/powerpoint/2010/main" val="37008332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Lori- </a:t>
            </a:r>
            <a:r>
              <a:rPr lang="en-US" sz="1200" kern="1200" dirty="0" smtClean="0">
                <a:solidFill>
                  <a:schemeClr val="tx1"/>
                </a:solidFill>
                <a:effectLst/>
                <a:latin typeface="+mn-lt"/>
                <a:ea typeface="+mn-ea"/>
                <a:cs typeface="+mn-cs"/>
              </a:rPr>
              <a:t>If you are interested in watching (or </a:t>
            </a:r>
            <a:r>
              <a:rPr lang="en-US" sz="1200" kern="1200" dirty="0" err="1" smtClean="0">
                <a:solidFill>
                  <a:schemeClr val="tx1"/>
                </a:solidFill>
                <a:effectLst/>
                <a:latin typeface="+mn-lt"/>
                <a:ea typeface="+mn-ea"/>
                <a:cs typeface="+mn-cs"/>
              </a:rPr>
              <a:t>rewatching</a:t>
            </a:r>
            <a:r>
              <a:rPr lang="en-US" sz="1200" kern="1200" dirty="0" smtClean="0">
                <a:solidFill>
                  <a:schemeClr val="tx1"/>
                </a:solidFill>
                <a:effectLst/>
                <a:latin typeface="+mn-lt"/>
                <a:ea typeface="+mn-ea"/>
                <a:cs typeface="+mn-cs"/>
              </a:rPr>
              <a:t>) any of our archived webinars, you can access them one of two ways:</a:t>
            </a:r>
            <a:endParaRPr lang="en-US" sz="105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Follow this link: </a:t>
            </a:r>
            <a:r>
              <a:rPr lang="en-US" sz="1200" u="sng" kern="1200" dirty="0" smtClean="0">
                <a:solidFill>
                  <a:schemeClr val="tx1"/>
                </a:solidFill>
                <a:effectLst/>
                <a:latin typeface="+mn-lt"/>
                <a:ea typeface="+mn-ea"/>
                <a:cs typeface="+mn-cs"/>
                <a:hlinkClick r:id="rId3"/>
              </a:rPr>
              <a:t>www.lmci.state.tx.us/counselorspresentations/presentations.asp</a:t>
            </a:r>
            <a:endParaRPr lang="en-US" sz="105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Or enter the Counselor/Teacher page of our LMCI website by going to </a:t>
            </a:r>
            <a:r>
              <a:rPr lang="en-US" sz="1200" u="sng" kern="1200" dirty="0" smtClean="0">
                <a:solidFill>
                  <a:schemeClr val="tx1"/>
                </a:solidFill>
                <a:effectLst/>
                <a:latin typeface="+mn-lt"/>
                <a:ea typeface="+mn-ea"/>
                <a:cs typeface="+mn-cs"/>
                <a:hlinkClick r:id="rId4"/>
              </a:rPr>
              <a:t>www.lmci.state.tx.us</a:t>
            </a:r>
            <a:r>
              <a:rPr lang="en-US" sz="1200" kern="1200" dirty="0" smtClean="0">
                <a:solidFill>
                  <a:schemeClr val="tx1"/>
                </a:solidFill>
                <a:effectLst/>
                <a:latin typeface="+mn-lt"/>
                <a:ea typeface="+mn-ea"/>
                <a:cs typeface="+mn-cs"/>
              </a:rPr>
              <a:t>.</a:t>
            </a:r>
            <a:endParaRPr lang="en-US" sz="105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The link to the webinars will be the first resource listed on the left side of the page. </a:t>
            </a:r>
            <a:endParaRPr lang="en-US" sz="105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Karla- </a:t>
            </a:r>
            <a:r>
              <a:rPr lang="en-US" sz="1200" kern="1200" dirty="0" smtClean="0">
                <a:solidFill>
                  <a:schemeClr val="tx1"/>
                </a:solidFill>
                <a:effectLst/>
                <a:latin typeface="+mn-lt"/>
                <a:ea typeface="+mn-ea"/>
                <a:cs typeface="+mn-cs"/>
              </a:rPr>
              <a:t>Please be on the lookout for another webinar invitation from us this summer, as we are VERY excited about some upcoming website and resource updates that will be finalized very soon. Once those are ready for release, we will have another webinar just like this one, and believe me when I say, you won’t want to miss it.</a:t>
            </a:r>
            <a:endParaRPr lang="en-US" sz="105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Lori- </a:t>
            </a:r>
            <a:r>
              <a:rPr lang="en-US" sz="1200" kern="1200" dirty="0" smtClean="0">
                <a:solidFill>
                  <a:schemeClr val="tx1"/>
                </a:solidFill>
                <a:effectLst/>
                <a:latin typeface="+mn-lt"/>
                <a:ea typeface="+mn-ea"/>
                <a:cs typeface="+mn-cs"/>
              </a:rPr>
              <a:t>Remember, if you want to receive those webinar notifications, be sure to email us to be added to our mailing list. </a:t>
            </a:r>
            <a:endParaRPr lang="en-US" sz="105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Lastly, if you have any webinar topic recommendations or requests for future sessions, please feel free to send those our way via email as well.</a:t>
            </a:r>
            <a:endParaRPr lang="en-US" sz="105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3337295-5063-4765-8DFA-FCC15341C117}" type="slidenum">
              <a:rPr lang="en-US" smtClean="0"/>
              <a:t>19</a:t>
            </a:fld>
            <a:endParaRPr lang="en-US"/>
          </a:p>
        </p:txBody>
      </p:sp>
    </p:spTree>
    <p:extLst>
      <p:ext uri="{BB962C8B-B14F-4D97-AF65-F5344CB8AC3E}">
        <p14:creationId xmlns:p14="http://schemas.microsoft.com/office/powerpoint/2010/main" val="19038861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Lori-</a:t>
            </a:r>
            <a:r>
              <a:rPr lang="en-US" sz="1200" kern="1200" dirty="0" smtClean="0">
                <a:solidFill>
                  <a:schemeClr val="tx1"/>
                </a:solidFill>
                <a:effectLst/>
                <a:latin typeface="+mn-lt"/>
                <a:ea typeface="+mn-ea"/>
                <a:cs typeface="+mn-cs"/>
              </a:rPr>
              <a:t> During the presentation, we will not be able to stop and answer questions, but I highly encourage you to post questions you come up with in the Q&amp;A box of this webinar as the presentation progresses. </a:t>
            </a:r>
          </a:p>
          <a:p>
            <a:r>
              <a:rPr lang="en-US" sz="1200" kern="1200" dirty="0" smtClean="0">
                <a:solidFill>
                  <a:schemeClr val="tx1"/>
                </a:solidFill>
                <a:effectLst/>
                <a:latin typeface="+mn-lt"/>
                <a:ea typeface="+mn-ea"/>
                <a:cs typeface="+mn-cs"/>
              </a:rPr>
              <a:t>At the end of the demonstration, we will read and respond to each question. </a:t>
            </a:r>
          </a:p>
          <a:p>
            <a:r>
              <a:rPr lang="en-US" sz="1200" b="1" kern="1200" dirty="0" smtClean="0">
                <a:solidFill>
                  <a:schemeClr val="tx1"/>
                </a:solidFill>
                <a:effectLst/>
                <a:latin typeface="+mn-lt"/>
                <a:ea typeface="+mn-ea"/>
                <a:cs typeface="+mn-cs"/>
              </a:rPr>
              <a:t>Karla-</a:t>
            </a:r>
            <a:r>
              <a:rPr lang="en-US" sz="1200" kern="1200" dirty="0" smtClean="0">
                <a:solidFill>
                  <a:schemeClr val="tx1"/>
                </a:solidFill>
                <a:effectLst/>
                <a:latin typeface="+mn-lt"/>
                <a:ea typeface="+mn-ea"/>
                <a:cs typeface="+mn-cs"/>
              </a:rPr>
              <a:t> Right, but if you have any further questions after the webinar is completed, please feel free to email those to us, within about 24-48 hours, at the email address provided at the end of this webinar, and we will respond to them as soon as possible. </a:t>
            </a:r>
          </a:p>
          <a:p>
            <a:r>
              <a:rPr lang="en-US" sz="1200" b="1" kern="1200" dirty="0" smtClean="0">
                <a:solidFill>
                  <a:schemeClr val="tx1"/>
                </a:solidFill>
                <a:effectLst/>
                <a:latin typeface="+mn-lt"/>
                <a:ea typeface="+mn-ea"/>
                <a:cs typeface="+mn-cs"/>
              </a:rPr>
              <a:t>Lori-</a:t>
            </a:r>
            <a:r>
              <a:rPr lang="en-US" sz="1200" kern="1200" dirty="0" smtClean="0">
                <a:solidFill>
                  <a:schemeClr val="tx1"/>
                </a:solidFill>
                <a:effectLst/>
                <a:latin typeface="+mn-lt"/>
                <a:ea typeface="+mn-ea"/>
                <a:cs typeface="+mn-cs"/>
              </a:rPr>
              <a:t> We will take all of the questions provided in the Q&amp;A box, as well as those sent to us later, and will transcribe the responses. The resulting Q&amp;A sheet will then be uploaded as a pdf, along with a recording of this webinar, to the Texas Workforce Commission’s LMCI website. </a:t>
            </a:r>
          </a:p>
          <a:p>
            <a:r>
              <a:rPr lang="en-US" sz="1200" kern="1200" dirty="0" smtClean="0">
                <a:solidFill>
                  <a:schemeClr val="tx1"/>
                </a:solidFill>
                <a:effectLst/>
                <a:latin typeface="+mn-lt"/>
                <a:ea typeface="+mn-ea"/>
                <a:cs typeface="+mn-cs"/>
              </a:rPr>
              <a:t>This is why there is a two-day deadline for questions. Users can then access these at any time to </a:t>
            </a:r>
            <a:r>
              <a:rPr lang="en-US" sz="1200" kern="1200" dirty="0" err="1" smtClean="0">
                <a:solidFill>
                  <a:schemeClr val="tx1"/>
                </a:solidFill>
                <a:effectLst/>
                <a:latin typeface="+mn-lt"/>
                <a:ea typeface="+mn-ea"/>
                <a:cs typeface="+mn-cs"/>
              </a:rPr>
              <a:t>rewatch</a:t>
            </a:r>
            <a:r>
              <a:rPr lang="en-US" sz="1200" kern="1200" dirty="0" smtClean="0">
                <a:solidFill>
                  <a:schemeClr val="tx1"/>
                </a:solidFill>
                <a:effectLst/>
                <a:latin typeface="+mn-lt"/>
                <a:ea typeface="+mn-ea"/>
                <a:cs typeface="+mn-cs"/>
              </a:rPr>
              <a:t> the webinar or review questions at their leisure. </a:t>
            </a:r>
          </a:p>
          <a:p>
            <a:r>
              <a:rPr lang="en-US" sz="1200" b="1" kern="1200" dirty="0" smtClean="0">
                <a:solidFill>
                  <a:schemeClr val="tx1"/>
                </a:solidFill>
                <a:effectLst/>
                <a:latin typeface="+mn-lt"/>
                <a:ea typeface="+mn-ea"/>
                <a:cs typeface="+mn-cs"/>
              </a:rPr>
              <a:t>Karla-</a:t>
            </a:r>
            <a:r>
              <a:rPr lang="en-US" sz="1200" kern="1200" dirty="0" smtClean="0">
                <a:solidFill>
                  <a:schemeClr val="tx1"/>
                </a:solidFill>
                <a:effectLst/>
                <a:latin typeface="+mn-lt"/>
                <a:ea typeface="+mn-ea"/>
                <a:cs typeface="+mn-cs"/>
              </a:rPr>
              <a:t> Thanks, Lori. I wanted to take a moment to mention a couple of other items before we move on to the webinar. </a:t>
            </a:r>
          </a:p>
          <a:p>
            <a:r>
              <a:rPr lang="en-US" sz="1200" kern="1200" dirty="0" smtClean="0">
                <a:solidFill>
                  <a:schemeClr val="tx1"/>
                </a:solidFill>
                <a:effectLst/>
                <a:latin typeface="+mn-lt"/>
                <a:ea typeface="+mn-ea"/>
                <a:cs typeface="+mn-cs"/>
              </a:rPr>
              <a:t>First, I want to let you know that Lori and I will be working on some new and exciting projects this summer in the hopes of creating some great resources for our audiences. There is more information to come on a couple of those later.</a:t>
            </a:r>
          </a:p>
          <a:p>
            <a:r>
              <a:rPr lang="en-US" sz="1200" b="1" kern="1200" dirty="0" smtClean="0">
                <a:solidFill>
                  <a:schemeClr val="tx1"/>
                </a:solidFill>
                <a:effectLst/>
                <a:latin typeface="+mn-lt"/>
                <a:ea typeface="+mn-ea"/>
                <a:cs typeface="+mn-cs"/>
              </a:rPr>
              <a:t>Lori- </a:t>
            </a:r>
            <a:r>
              <a:rPr lang="en-US" sz="1200" kern="1200" dirty="0" smtClean="0">
                <a:solidFill>
                  <a:schemeClr val="tx1"/>
                </a:solidFill>
                <a:effectLst/>
                <a:latin typeface="+mn-lt"/>
                <a:ea typeface="+mn-ea"/>
                <a:cs typeface="+mn-cs"/>
              </a:rPr>
              <a:t>We also have some revamped online resources coming soon to our website as well. In fact, LMCI will reveal a new facelift to our department website very soon, and it will provide a unique and more user-friendly experience to all of our audience groups; and Texas CARES is currently experiencing a long-awaited overhaul that will be released on our website in mid-July, so keep your eyes out for that. In fact, we will offer more webinars in the future to feature those updates. (And I want to say a quick shout out to the LMCI IT department for doing such an amazing job on all of their projects. Under the guidance of Mark Duksta, the IT team has been able to accomplish so much while keeping a strict eye on quality, encouraging and utilizing feedback from our users that Karla and I continually bring back from the road, and creating user-friendly and aesthetically pleasing products. Great job, guys. We are so impressed and thankful for your work). </a:t>
            </a:r>
          </a:p>
          <a:p>
            <a:r>
              <a:rPr lang="en-US" sz="1200" b="1" kern="1200" dirty="0" smtClean="0">
                <a:solidFill>
                  <a:schemeClr val="tx1"/>
                </a:solidFill>
                <a:effectLst/>
                <a:latin typeface="+mn-lt"/>
                <a:ea typeface="+mn-ea"/>
                <a:cs typeface="+mn-cs"/>
              </a:rPr>
              <a:t>Karla- </a:t>
            </a:r>
            <a:r>
              <a:rPr lang="en-US" sz="1200" kern="1200" dirty="0" smtClean="0">
                <a:solidFill>
                  <a:schemeClr val="tx1"/>
                </a:solidFill>
                <a:effectLst/>
                <a:latin typeface="+mn-lt"/>
                <a:ea typeface="+mn-ea"/>
                <a:cs typeface="+mn-cs"/>
              </a:rPr>
              <a:t>Ok, Lori. I think the audience is ready for the webinar. Let’s get started.</a:t>
            </a:r>
          </a:p>
        </p:txBody>
      </p:sp>
      <p:sp>
        <p:nvSpPr>
          <p:cNvPr id="4" name="Slide Number Placeholder 3"/>
          <p:cNvSpPr>
            <a:spLocks noGrp="1"/>
          </p:cNvSpPr>
          <p:nvPr>
            <p:ph type="sldNum" sz="quarter" idx="10"/>
          </p:nvPr>
        </p:nvSpPr>
        <p:spPr/>
        <p:txBody>
          <a:bodyPr/>
          <a:lstStyle/>
          <a:p>
            <a:fld id="{2996C0CD-91A3-4ED2-9CF6-E01D3D65901A}" type="slidenum">
              <a:rPr lang="en-US" smtClean="0"/>
              <a:t>2</a:t>
            </a:fld>
            <a:endParaRPr lang="en-US"/>
          </a:p>
        </p:txBody>
      </p:sp>
    </p:spTree>
    <p:extLst>
      <p:ext uri="{BB962C8B-B14F-4D97-AF65-F5344CB8AC3E}">
        <p14:creationId xmlns:p14="http://schemas.microsoft.com/office/powerpoint/2010/main" val="24359490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Karla- </a:t>
            </a:r>
            <a:r>
              <a:rPr lang="en-US" sz="1200" kern="1200" dirty="0" smtClean="0">
                <a:solidFill>
                  <a:schemeClr val="tx1"/>
                </a:solidFill>
                <a:effectLst/>
                <a:latin typeface="+mn-lt"/>
                <a:ea typeface="+mn-ea"/>
                <a:cs typeface="+mn-cs"/>
              </a:rPr>
              <a:t>At this time, I want to thank you for joining us today for this webinar. That concludes our presentation and we will now review the questions or comments provided by the audience via the Q&amp;A box and will respond. </a:t>
            </a:r>
          </a:p>
          <a:p>
            <a:r>
              <a:rPr lang="en-US" sz="1200" b="1" kern="1200" dirty="0" smtClean="0">
                <a:solidFill>
                  <a:schemeClr val="tx1"/>
                </a:solidFill>
                <a:effectLst/>
                <a:latin typeface="+mn-lt"/>
                <a:ea typeface="+mn-ea"/>
                <a:cs typeface="+mn-cs"/>
              </a:rPr>
              <a:t>Lori- </a:t>
            </a:r>
            <a:r>
              <a:rPr lang="en-US" sz="1200" kern="1200" dirty="0" smtClean="0">
                <a:solidFill>
                  <a:schemeClr val="tx1"/>
                </a:solidFill>
                <a:effectLst/>
                <a:latin typeface="+mn-lt"/>
                <a:ea typeface="+mn-ea"/>
                <a:cs typeface="+mn-cs"/>
              </a:rPr>
              <a:t>Remember, if you have any other questions or comments within the next 24-48 hours, please feel free to email those to us at the email address provided and we will add them to the Q&amp;A form. This document, alongside the recording of this webinar will be posted to the TWC website as soon as we can have it added.</a:t>
            </a:r>
          </a:p>
          <a:p>
            <a:r>
              <a:rPr lang="en-US" sz="1200" kern="1200" dirty="0" smtClean="0">
                <a:solidFill>
                  <a:schemeClr val="tx1"/>
                </a:solidFill>
                <a:effectLst/>
                <a:latin typeface="+mn-lt"/>
                <a:ea typeface="+mn-ea"/>
                <a:cs typeface="+mn-cs"/>
              </a:rPr>
              <a:t>Ok, Let’s get to some of these questions. </a:t>
            </a:r>
          </a:p>
          <a:p>
            <a:r>
              <a:rPr lang="en-US" sz="1200" b="1" u="sng" kern="1200" dirty="0" smtClean="0">
                <a:solidFill>
                  <a:schemeClr val="tx1"/>
                </a:solidFill>
                <a:effectLst/>
                <a:latin typeface="+mn-lt"/>
                <a:ea typeface="+mn-ea"/>
                <a:cs typeface="+mn-cs"/>
              </a:rPr>
              <a:t>Q&amp;A:</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 will read questions and provide answers as needed. </a:t>
            </a:r>
          </a:p>
          <a:p>
            <a:r>
              <a:rPr lang="en-US" sz="1200" b="1" kern="1200" dirty="0" smtClean="0">
                <a:solidFill>
                  <a:schemeClr val="tx1"/>
                </a:solidFill>
                <a:effectLst/>
                <a:latin typeface="+mn-lt"/>
                <a:ea typeface="+mn-ea"/>
                <a:cs typeface="+mn-cs"/>
              </a:rPr>
              <a:t>Conclusion of Webinar:</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Lori- </a:t>
            </a:r>
            <a:r>
              <a:rPr lang="en-US" sz="1200" kern="1200" dirty="0" smtClean="0">
                <a:solidFill>
                  <a:schemeClr val="tx1"/>
                </a:solidFill>
                <a:effectLst/>
                <a:latin typeface="+mn-lt"/>
                <a:ea typeface="+mn-ea"/>
                <a:cs typeface="+mn-cs"/>
              </a:rPr>
              <a:t>Thank you for your time, everyone, and your great questions. That concludes the webinar for today.</a:t>
            </a:r>
          </a:p>
          <a:p>
            <a:r>
              <a:rPr lang="en-US" sz="1200" kern="1200" dirty="0" smtClean="0">
                <a:solidFill>
                  <a:schemeClr val="tx1"/>
                </a:solidFill>
                <a:effectLst/>
                <a:latin typeface="+mn-lt"/>
                <a:ea typeface="+mn-ea"/>
                <a:cs typeface="+mn-cs"/>
              </a:rPr>
              <a:t>Have a wonderful day.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E943E7F-03F0-4CB4-A291-53ED0F17144B}" type="slidenum">
              <a:rPr lang="en-US" smtClean="0"/>
              <a:t>20</a:t>
            </a:fld>
            <a:endParaRPr lang="en-US"/>
          </a:p>
        </p:txBody>
      </p:sp>
    </p:spTree>
    <p:extLst>
      <p:ext uri="{BB962C8B-B14F-4D97-AF65-F5344CB8AC3E}">
        <p14:creationId xmlns:p14="http://schemas.microsoft.com/office/powerpoint/2010/main" val="27273558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Lori-</a:t>
            </a:r>
            <a:r>
              <a:rPr lang="en-US" sz="1200" kern="1200" dirty="0" smtClean="0">
                <a:solidFill>
                  <a:schemeClr val="tx1"/>
                </a:solidFill>
                <a:effectLst/>
                <a:latin typeface="+mn-lt"/>
                <a:ea typeface="+mn-ea"/>
                <a:cs typeface="+mn-cs"/>
              </a:rPr>
              <a:t> The objectives for the webinar today are to introduce all of our listeners to the TWC Education Outreach team.</a:t>
            </a:r>
          </a:p>
          <a:p>
            <a:r>
              <a:rPr lang="en-US" sz="1200" b="1" kern="1200" dirty="0" smtClean="0">
                <a:solidFill>
                  <a:schemeClr val="tx1"/>
                </a:solidFill>
                <a:effectLst/>
                <a:latin typeface="+mn-lt"/>
                <a:ea typeface="+mn-ea"/>
                <a:cs typeface="+mn-cs"/>
              </a:rPr>
              <a:t>Karla-</a:t>
            </a:r>
            <a:r>
              <a:rPr lang="en-US" sz="1200" kern="1200" dirty="0" smtClean="0">
                <a:solidFill>
                  <a:schemeClr val="tx1"/>
                </a:solidFill>
                <a:effectLst/>
                <a:latin typeface="+mn-lt"/>
                <a:ea typeface="+mn-ea"/>
                <a:cs typeface="+mn-cs"/>
              </a:rPr>
              <a:t> We will also take the time to describe our services and target audiences.</a:t>
            </a:r>
          </a:p>
          <a:p>
            <a:r>
              <a:rPr lang="en-US" sz="1200" b="1" kern="1200" dirty="0" smtClean="0">
                <a:solidFill>
                  <a:schemeClr val="tx1"/>
                </a:solidFill>
                <a:effectLst/>
                <a:latin typeface="+mn-lt"/>
                <a:ea typeface="+mn-ea"/>
                <a:cs typeface="+mn-cs"/>
              </a:rPr>
              <a:t>Lori-</a:t>
            </a:r>
            <a:r>
              <a:rPr lang="en-US" sz="1200" kern="1200" dirty="0" smtClean="0">
                <a:solidFill>
                  <a:schemeClr val="tx1"/>
                </a:solidFill>
                <a:effectLst/>
                <a:latin typeface="+mn-lt"/>
                <a:ea typeface="+mn-ea"/>
                <a:cs typeface="+mn-cs"/>
              </a:rPr>
              <a:t> We plan to offer the opportunity for you to share our education/training materials, and we will tell you how to get them.</a:t>
            </a:r>
          </a:p>
          <a:p>
            <a:r>
              <a:rPr lang="en-US" sz="1200" b="1" kern="1200" dirty="0" smtClean="0">
                <a:solidFill>
                  <a:schemeClr val="tx1"/>
                </a:solidFill>
                <a:effectLst/>
                <a:latin typeface="+mn-lt"/>
                <a:ea typeface="+mn-ea"/>
                <a:cs typeface="+mn-cs"/>
              </a:rPr>
              <a:t>Karla-</a:t>
            </a:r>
            <a:r>
              <a:rPr lang="en-US" sz="1200" kern="1200" dirty="0" smtClean="0">
                <a:solidFill>
                  <a:schemeClr val="tx1"/>
                </a:solidFill>
                <a:effectLst/>
                <a:latin typeface="+mn-lt"/>
                <a:ea typeface="+mn-ea"/>
                <a:cs typeface="+mn-cs"/>
              </a:rPr>
              <a:t> and finally, we will send out a call for help on a couple of projects we are putting together for the summer. We will explain what we’re doing, how you can help, and provide our contact information for those in a position to offer assistance.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E943E7F-03F0-4CB4-A291-53ED0F17144B}" type="slidenum">
              <a:rPr lang="en-US" smtClean="0"/>
              <a:t>3</a:t>
            </a:fld>
            <a:endParaRPr lang="en-US"/>
          </a:p>
        </p:txBody>
      </p:sp>
    </p:spTree>
    <p:extLst>
      <p:ext uri="{BB962C8B-B14F-4D97-AF65-F5344CB8AC3E}">
        <p14:creationId xmlns:p14="http://schemas.microsoft.com/office/powerpoint/2010/main" val="24867788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Karla-</a:t>
            </a:r>
            <a:r>
              <a:rPr lang="en-US" sz="1200" kern="1200" dirty="0" smtClean="0">
                <a:solidFill>
                  <a:schemeClr val="tx1"/>
                </a:solidFill>
                <a:effectLst/>
                <a:latin typeface="+mn-lt"/>
                <a:ea typeface="+mn-ea"/>
                <a:cs typeface="+mn-cs"/>
              </a:rPr>
              <a:t> Before we move on to the introductions, I think we need to provide our audience with a visual description of where our team fits in the organization of the commission.</a:t>
            </a:r>
          </a:p>
          <a:p>
            <a:r>
              <a:rPr lang="en-US" sz="1200" b="1" kern="1200" dirty="0" smtClean="0">
                <a:solidFill>
                  <a:schemeClr val="tx1"/>
                </a:solidFill>
                <a:effectLst/>
                <a:latin typeface="+mn-lt"/>
                <a:ea typeface="+mn-ea"/>
                <a:cs typeface="+mn-cs"/>
              </a:rPr>
              <a:t>Lori-</a:t>
            </a:r>
            <a:r>
              <a:rPr lang="en-US" sz="1200" kern="1200" dirty="0" smtClean="0">
                <a:solidFill>
                  <a:schemeClr val="tx1"/>
                </a:solidFill>
                <a:effectLst/>
                <a:latin typeface="+mn-lt"/>
                <a:ea typeface="+mn-ea"/>
                <a:cs typeface="+mn-cs"/>
              </a:rPr>
              <a:t> As you can see in this primitive flow chart, the LMCI department is just one branch under the larger umbrella of the Workforce Commission office in Austin Texas. Within the LMCI department, there are two outreach teams. One that focuses on business outreach and one that focuses on Education outreach. I know that many of you listening are very familiar with our Business Outreach specialists Roni Downey and Mick Normington. You will see that many of our services are similar though we do have a different audience base, and our training-of-trainers approach is another noted difference.</a:t>
            </a:r>
          </a:p>
          <a:p>
            <a:r>
              <a:rPr lang="en-US" sz="1200" b="1" kern="1200" dirty="0" smtClean="0">
                <a:solidFill>
                  <a:schemeClr val="tx1"/>
                </a:solidFill>
                <a:effectLst/>
                <a:latin typeface="+mn-lt"/>
                <a:ea typeface="+mn-ea"/>
                <a:cs typeface="+mn-cs"/>
              </a:rPr>
              <a:t>Karla-</a:t>
            </a:r>
            <a:r>
              <a:rPr lang="en-US" sz="1200" kern="1200" dirty="0" smtClean="0">
                <a:solidFill>
                  <a:schemeClr val="tx1"/>
                </a:solidFill>
                <a:effectLst/>
                <a:latin typeface="+mn-lt"/>
                <a:ea typeface="+mn-ea"/>
                <a:cs typeface="+mn-cs"/>
              </a:rPr>
              <a:t> We wanted to first point out the similarities to help you put the right perspective and expectations on the information we share with you today. With that said, now I think it’s time for you to meet the team.</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E943E7F-03F0-4CB4-A291-53ED0F17144B}" type="slidenum">
              <a:rPr lang="en-US" smtClean="0"/>
              <a:t>4</a:t>
            </a:fld>
            <a:endParaRPr lang="en-US"/>
          </a:p>
        </p:txBody>
      </p:sp>
    </p:spTree>
    <p:extLst>
      <p:ext uri="{BB962C8B-B14F-4D97-AF65-F5344CB8AC3E}">
        <p14:creationId xmlns:p14="http://schemas.microsoft.com/office/powerpoint/2010/main" val="25845176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Lori-</a:t>
            </a:r>
            <a:r>
              <a:rPr lang="en-US" sz="1200" kern="1200" dirty="0" smtClean="0">
                <a:solidFill>
                  <a:schemeClr val="tx1"/>
                </a:solidFill>
                <a:effectLst/>
                <a:latin typeface="+mn-lt"/>
                <a:ea typeface="+mn-ea"/>
                <a:cs typeface="+mn-cs"/>
              </a:rPr>
              <a:t> I am Lori Knight, and I have been a part of the Education Outreach team since the summer of 2014.</a:t>
            </a:r>
          </a:p>
          <a:p>
            <a:r>
              <a:rPr lang="en-US" sz="1200" b="1" kern="1200" dirty="0" smtClean="0">
                <a:solidFill>
                  <a:schemeClr val="tx1"/>
                </a:solidFill>
                <a:effectLst/>
                <a:latin typeface="+mn-lt"/>
                <a:ea typeface="+mn-ea"/>
                <a:cs typeface="+mn-cs"/>
              </a:rPr>
              <a:t>Karla-</a:t>
            </a:r>
            <a:r>
              <a:rPr lang="en-US" sz="1200" kern="1200" dirty="0" smtClean="0">
                <a:solidFill>
                  <a:schemeClr val="tx1"/>
                </a:solidFill>
                <a:effectLst/>
                <a:latin typeface="+mn-lt"/>
                <a:ea typeface="+mn-ea"/>
                <a:cs typeface="+mn-cs"/>
              </a:rPr>
              <a:t> I am Karla Jasen, and I have been on the team since January 2016.</a:t>
            </a:r>
          </a:p>
          <a:p>
            <a:r>
              <a:rPr lang="en-US" sz="1200" b="1" kern="1200" dirty="0" smtClean="0">
                <a:solidFill>
                  <a:schemeClr val="tx1"/>
                </a:solidFill>
                <a:effectLst/>
                <a:latin typeface="+mn-lt"/>
                <a:ea typeface="+mn-ea"/>
                <a:cs typeface="+mn-cs"/>
              </a:rPr>
              <a:t>Lori- </a:t>
            </a:r>
            <a:r>
              <a:rPr lang="en-US" sz="1200" kern="1200" dirty="0" smtClean="0">
                <a:solidFill>
                  <a:schemeClr val="tx1"/>
                </a:solidFill>
                <a:effectLst/>
                <a:latin typeface="+mn-lt"/>
                <a:ea typeface="+mn-ea"/>
                <a:cs typeface="+mn-cs"/>
              </a:rPr>
              <a:t>Obviously, there are two members on this team. Though we have varied backgrounds with vast experiences in several different industries, we are both previous educators who at some point each served middle and high school students; while I also taught college-level students as well.</a:t>
            </a:r>
          </a:p>
          <a:p>
            <a:r>
              <a:rPr lang="en-US" sz="1200" b="1" kern="1200" dirty="0" smtClean="0">
                <a:solidFill>
                  <a:schemeClr val="tx1"/>
                </a:solidFill>
                <a:effectLst/>
                <a:latin typeface="+mn-lt"/>
                <a:ea typeface="+mn-ea"/>
                <a:cs typeface="+mn-cs"/>
              </a:rPr>
              <a:t>Karla- </a:t>
            </a:r>
            <a:r>
              <a:rPr lang="en-US" sz="1200" kern="1200" dirty="0" smtClean="0">
                <a:solidFill>
                  <a:schemeClr val="tx1"/>
                </a:solidFill>
                <a:effectLst/>
                <a:latin typeface="+mn-lt"/>
                <a:ea typeface="+mn-ea"/>
                <a:cs typeface="+mn-cs"/>
              </a:rPr>
              <a:t>In addition to our roles as educators, collectively, we also have experience as collegiate academic advisors, student advocates, and Program Coordinators. In our positions as TWC Education Specialists, we get to leverage much of our expertise and skill when working with our education audiences.  </a:t>
            </a:r>
          </a:p>
        </p:txBody>
      </p:sp>
      <p:sp>
        <p:nvSpPr>
          <p:cNvPr id="4" name="Slide Number Placeholder 3"/>
          <p:cNvSpPr>
            <a:spLocks noGrp="1"/>
          </p:cNvSpPr>
          <p:nvPr>
            <p:ph type="sldNum" sz="quarter" idx="10"/>
          </p:nvPr>
        </p:nvSpPr>
        <p:spPr/>
        <p:txBody>
          <a:bodyPr/>
          <a:lstStyle/>
          <a:p>
            <a:fld id="{4E943E7F-03F0-4CB4-A291-53ED0F17144B}" type="slidenum">
              <a:rPr lang="en-US" smtClean="0"/>
              <a:t>5</a:t>
            </a:fld>
            <a:endParaRPr lang="en-US"/>
          </a:p>
        </p:txBody>
      </p:sp>
    </p:spTree>
    <p:extLst>
      <p:ext uri="{BB962C8B-B14F-4D97-AF65-F5344CB8AC3E}">
        <p14:creationId xmlns:p14="http://schemas.microsoft.com/office/powerpoint/2010/main" val="2669790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Lori –</a:t>
            </a:r>
            <a:r>
              <a:rPr lang="en-US" sz="1200" kern="1200" dirty="0" smtClean="0">
                <a:solidFill>
                  <a:schemeClr val="tx1"/>
                </a:solidFill>
                <a:effectLst/>
                <a:latin typeface="+mn-lt"/>
                <a:ea typeface="+mn-ea"/>
                <a:cs typeface="+mn-cs"/>
              </a:rPr>
              <a:t>Yes, we do, Karla, and let’s talk about those audiences we serve currently. As the list here indicates, we serve a vast educational audience; from students and parents, to teachers, counselors, administrative staff, transition staff who serve special populations, Education region-level staff, and Career and Technical Education faculty, staff, and administrators. </a:t>
            </a:r>
          </a:p>
          <a:p>
            <a:r>
              <a:rPr lang="en-US" sz="1200" b="1" kern="1200" dirty="0" smtClean="0">
                <a:solidFill>
                  <a:schemeClr val="tx1"/>
                </a:solidFill>
                <a:effectLst/>
                <a:latin typeface="+mn-lt"/>
                <a:ea typeface="+mn-ea"/>
                <a:cs typeface="+mn-cs"/>
              </a:rPr>
              <a:t>Karla-</a:t>
            </a:r>
            <a:r>
              <a:rPr lang="en-US" sz="1200" kern="1200" dirty="0" smtClean="0">
                <a:solidFill>
                  <a:schemeClr val="tx1"/>
                </a:solidFill>
                <a:effectLst/>
                <a:latin typeface="+mn-lt"/>
                <a:ea typeface="+mn-ea"/>
                <a:cs typeface="+mn-cs"/>
              </a:rPr>
              <a:t> Right, but we also want to start expanding our outreach to include more partnerships with our Workforce Boards and Workforce Solutions offices, especially in regard to participating in local and regional career fairs for students.</a:t>
            </a:r>
          </a:p>
          <a:p>
            <a:r>
              <a:rPr lang="en-US" sz="1200" b="1" kern="1200" dirty="0" smtClean="0">
                <a:solidFill>
                  <a:schemeClr val="tx1"/>
                </a:solidFill>
                <a:effectLst/>
                <a:latin typeface="+mn-lt"/>
                <a:ea typeface="+mn-ea"/>
                <a:cs typeface="+mn-cs"/>
              </a:rPr>
              <a:t>Lori-</a:t>
            </a:r>
            <a:r>
              <a:rPr lang="en-US" sz="1200" kern="1200" dirty="0" smtClean="0">
                <a:solidFill>
                  <a:schemeClr val="tx1"/>
                </a:solidFill>
                <a:effectLst/>
                <a:latin typeface="+mn-lt"/>
                <a:ea typeface="+mn-ea"/>
                <a:cs typeface="+mn-cs"/>
              </a:rPr>
              <a:t> Let’s tell them about the services we offer these audience groups so they can better understand how they can leverage our team for the awesome work they are already doing. </a:t>
            </a:r>
          </a:p>
        </p:txBody>
      </p:sp>
      <p:sp>
        <p:nvSpPr>
          <p:cNvPr id="4" name="Slide Number Placeholder 3"/>
          <p:cNvSpPr>
            <a:spLocks noGrp="1"/>
          </p:cNvSpPr>
          <p:nvPr>
            <p:ph type="sldNum" sz="quarter" idx="10"/>
          </p:nvPr>
        </p:nvSpPr>
        <p:spPr/>
        <p:txBody>
          <a:bodyPr/>
          <a:lstStyle/>
          <a:p>
            <a:fld id="{4E943E7F-03F0-4CB4-A291-53ED0F17144B}" type="slidenum">
              <a:rPr lang="en-US" smtClean="0"/>
              <a:t>6</a:t>
            </a:fld>
            <a:endParaRPr lang="en-US"/>
          </a:p>
        </p:txBody>
      </p:sp>
    </p:spTree>
    <p:extLst>
      <p:ext uri="{BB962C8B-B14F-4D97-AF65-F5344CB8AC3E}">
        <p14:creationId xmlns:p14="http://schemas.microsoft.com/office/powerpoint/2010/main" val="9794748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Karla- </a:t>
            </a:r>
            <a:r>
              <a:rPr lang="en-US" sz="1200" kern="1200" dirty="0" smtClean="0">
                <a:solidFill>
                  <a:schemeClr val="tx1"/>
                </a:solidFill>
                <a:effectLst/>
                <a:latin typeface="+mn-lt"/>
                <a:ea typeface="+mn-ea"/>
                <a:cs typeface="+mn-cs"/>
              </a:rPr>
              <a:t>Currently, we interact with our audiences in many different ways. Much of our time is spent traveling the state to provide presentations to both large and small student or staff and faculty groups. We also facilitate professional development experiences through Education Service Center Region area in-service events as well as hands-on-training sessions to learn how to use our LMCI tools. </a:t>
            </a:r>
          </a:p>
          <a:p>
            <a:r>
              <a:rPr lang="en-US" sz="1200" b="1" kern="1200" dirty="0" smtClean="0">
                <a:solidFill>
                  <a:schemeClr val="tx1"/>
                </a:solidFill>
                <a:effectLst/>
                <a:latin typeface="+mn-lt"/>
                <a:ea typeface="+mn-ea"/>
                <a:cs typeface="+mn-cs"/>
              </a:rPr>
              <a:t>Lori-</a:t>
            </a:r>
            <a:r>
              <a:rPr lang="en-US" sz="1200" kern="1200" dirty="0" smtClean="0">
                <a:solidFill>
                  <a:schemeClr val="tx1"/>
                </a:solidFill>
                <a:effectLst/>
                <a:latin typeface="+mn-lt"/>
                <a:ea typeface="+mn-ea"/>
                <a:cs typeface="+mn-cs"/>
              </a:rPr>
              <a:t> So far, these services probably sound very familiar because they are similar to the kinds of encounters you have had with our colleagues Roni and Mick, for many years. But here is where our services are tweaked to be just a little bit different.</a:t>
            </a:r>
          </a:p>
          <a:p>
            <a:r>
              <a:rPr lang="en-US" sz="1200" kern="1200" dirty="0" smtClean="0">
                <a:solidFill>
                  <a:schemeClr val="tx1"/>
                </a:solidFill>
                <a:effectLst/>
                <a:latin typeface="+mn-lt"/>
                <a:ea typeface="+mn-ea"/>
                <a:cs typeface="+mn-cs"/>
              </a:rPr>
              <a:t>In addition to providing these presentations or professional development training sessions, we can also put together some training-of-trainer events to help your Workforce Solutions staff to teach others how to facilitate their own presentations or trainings. </a:t>
            </a:r>
          </a:p>
          <a:p>
            <a:r>
              <a:rPr lang="en-US" sz="1200" b="1" kern="1200" dirty="0" smtClean="0">
                <a:solidFill>
                  <a:schemeClr val="tx1"/>
                </a:solidFill>
                <a:effectLst/>
                <a:latin typeface="+mn-lt"/>
                <a:ea typeface="+mn-ea"/>
                <a:cs typeface="+mn-cs"/>
              </a:rPr>
              <a:t>Karla-</a:t>
            </a:r>
            <a:r>
              <a:rPr lang="en-US" sz="1200" kern="1200" dirty="0" smtClean="0">
                <a:solidFill>
                  <a:schemeClr val="tx1"/>
                </a:solidFill>
                <a:effectLst/>
                <a:latin typeface="+mn-lt"/>
                <a:ea typeface="+mn-ea"/>
                <a:cs typeface="+mn-cs"/>
              </a:rPr>
              <a:t> And the way we participate in career fairs, expos, and career day events throughout the state is also a little different. We attend the career fairs that focus on students or youth seeking jobs. We not only offer informative materials at our career fair tables, but we also bring with us an interactive selfie booth to offer participants an engaging career fair experience.   </a:t>
            </a:r>
          </a:p>
          <a:p>
            <a:r>
              <a:rPr lang="en-US" sz="1200" b="1" kern="1200" dirty="0" smtClean="0">
                <a:solidFill>
                  <a:schemeClr val="tx1"/>
                </a:solidFill>
                <a:effectLst/>
                <a:latin typeface="+mn-lt"/>
                <a:ea typeface="+mn-ea"/>
                <a:cs typeface="+mn-cs"/>
              </a:rPr>
              <a:t>Lori-</a:t>
            </a:r>
            <a:r>
              <a:rPr lang="en-US" sz="1200" kern="1200" dirty="0" smtClean="0">
                <a:solidFill>
                  <a:schemeClr val="tx1"/>
                </a:solidFill>
                <a:effectLst/>
                <a:latin typeface="+mn-lt"/>
                <a:ea typeface="+mn-ea"/>
                <a:cs typeface="+mn-cs"/>
              </a:rPr>
              <a:t> No matter what services you are interested in utilizing, the best thing about our services is that they can be easily tailored to meet the specific needs of each individual audience. And just in case you’re asking yourself right now, “Exactly what is a selfie booth?” Karla is going to take a moment to tell us. </a:t>
            </a:r>
          </a:p>
        </p:txBody>
      </p:sp>
      <p:sp>
        <p:nvSpPr>
          <p:cNvPr id="4" name="Slide Number Placeholder 3"/>
          <p:cNvSpPr>
            <a:spLocks noGrp="1"/>
          </p:cNvSpPr>
          <p:nvPr>
            <p:ph type="sldNum" sz="quarter" idx="10"/>
          </p:nvPr>
        </p:nvSpPr>
        <p:spPr/>
        <p:txBody>
          <a:bodyPr/>
          <a:lstStyle/>
          <a:p>
            <a:fld id="{4E943E7F-03F0-4CB4-A291-53ED0F17144B}" type="slidenum">
              <a:rPr lang="en-US" smtClean="0"/>
              <a:t>7</a:t>
            </a:fld>
            <a:endParaRPr lang="en-US"/>
          </a:p>
        </p:txBody>
      </p:sp>
    </p:spTree>
    <p:extLst>
      <p:ext uri="{BB962C8B-B14F-4D97-AF65-F5344CB8AC3E}">
        <p14:creationId xmlns:p14="http://schemas.microsoft.com/office/powerpoint/2010/main" val="16698004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Karla-</a:t>
            </a:r>
            <a:r>
              <a:rPr lang="en-US" sz="1200" kern="1200" dirty="0" smtClean="0">
                <a:solidFill>
                  <a:schemeClr val="tx1"/>
                </a:solidFill>
                <a:effectLst/>
                <a:latin typeface="+mn-lt"/>
                <a:ea typeface="+mn-ea"/>
                <a:cs typeface="+mn-cs"/>
              </a:rPr>
              <a:t> Right. So, our selfie booth consists of two parts; a backdrop and over 40 16x20 foam-core boards that each feature caricatures in different occupations. </a:t>
            </a:r>
          </a:p>
          <a:p>
            <a:r>
              <a:rPr lang="en-US" sz="1200" kern="1200" dirty="0" smtClean="0">
                <a:solidFill>
                  <a:schemeClr val="tx1"/>
                </a:solidFill>
                <a:effectLst/>
                <a:latin typeface="+mn-lt"/>
                <a:ea typeface="+mn-ea"/>
                <a:cs typeface="+mn-cs"/>
              </a:rPr>
              <a:t>The only additional piece participants need to interact with the selfie booth is a way to capture their own photos as they position their heads within each board in place of the career characters. </a:t>
            </a:r>
          </a:p>
          <a:p>
            <a:r>
              <a:rPr lang="en-US" sz="1200" kern="1200" dirty="0" smtClean="0">
                <a:solidFill>
                  <a:schemeClr val="tx1"/>
                </a:solidFill>
                <a:effectLst/>
                <a:latin typeface="+mn-lt"/>
                <a:ea typeface="+mn-ea"/>
                <a:cs typeface="+mn-cs"/>
              </a:rPr>
              <a:t>This opportunity not only allows users to easily and quickly “try on” as many of the different careers as they want to, but it also provides a fun opportunity to learn about the different jobs as each board is equipped with career information and labor market data.</a:t>
            </a:r>
          </a:p>
          <a:p>
            <a:r>
              <a:rPr lang="en-US" sz="1200" kern="1200" dirty="0" smtClean="0">
                <a:solidFill>
                  <a:schemeClr val="tx1"/>
                </a:solidFill>
                <a:effectLst/>
                <a:latin typeface="+mn-lt"/>
                <a:ea typeface="+mn-ea"/>
                <a:cs typeface="+mn-cs"/>
              </a:rPr>
              <a:t>For younger audiences, teachers tend to use their own cameras or smart phones to collect individual photos of their students, or classroom group photos. </a:t>
            </a:r>
          </a:p>
          <a:p>
            <a:r>
              <a:rPr lang="en-US" sz="1200" b="1" kern="1200" dirty="0" smtClean="0">
                <a:solidFill>
                  <a:schemeClr val="tx1"/>
                </a:solidFill>
                <a:effectLst/>
                <a:latin typeface="+mn-lt"/>
                <a:ea typeface="+mn-ea"/>
                <a:cs typeface="+mn-cs"/>
              </a:rPr>
              <a:t>Lori-</a:t>
            </a:r>
            <a:r>
              <a:rPr lang="en-US" sz="1200" kern="1200" dirty="0" smtClean="0">
                <a:solidFill>
                  <a:schemeClr val="tx1"/>
                </a:solidFill>
                <a:effectLst/>
                <a:latin typeface="+mn-lt"/>
                <a:ea typeface="+mn-ea"/>
                <a:cs typeface="+mn-cs"/>
              </a:rPr>
              <a:t> We decided to take some photos of our colleagues using the selfie boards to demonstrate how they can be used with students. Here are a few photos to show you some of the fun we had with them. </a:t>
            </a:r>
          </a:p>
        </p:txBody>
      </p:sp>
      <p:sp>
        <p:nvSpPr>
          <p:cNvPr id="4" name="Slide Number Placeholder 3"/>
          <p:cNvSpPr>
            <a:spLocks noGrp="1"/>
          </p:cNvSpPr>
          <p:nvPr>
            <p:ph type="sldNum" sz="quarter" idx="10"/>
          </p:nvPr>
        </p:nvSpPr>
        <p:spPr/>
        <p:txBody>
          <a:bodyPr/>
          <a:lstStyle/>
          <a:p>
            <a:fld id="{4E943E7F-03F0-4CB4-A291-53ED0F17144B}" type="slidenum">
              <a:rPr lang="en-US" smtClean="0"/>
              <a:t>8</a:t>
            </a:fld>
            <a:endParaRPr lang="en-US"/>
          </a:p>
        </p:txBody>
      </p:sp>
    </p:spTree>
    <p:extLst>
      <p:ext uri="{BB962C8B-B14F-4D97-AF65-F5344CB8AC3E}">
        <p14:creationId xmlns:p14="http://schemas.microsoft.com/office/powerpoint/2010/main" val="22528431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Lori- </a:t>
            </a:r>
            <a:r>
              <a:rPr lang="en-US" sz="1200" kern="1200" dirty="0" smtClean="0">
                <a:solidFill>
                  <a:schemeClr val="tx1"/>
                </a:solidFill>
                <a:effectLst/>
                <a:latin typeface="+mn-lt"/>
                <a:ea typeface="+mn-ea"/>
                <a:cs typeface="+mn-cs"/>
              </a:rPr>
              <a:t>These career cartoons were created, in-house, by our co-worker Mark Lavergne who you see here modeling our Producer/Director cartoon. As you can see, Mark seems to be stressed out by this job, but so far, we have received nothing but great feedback from students in regard to our selfie boards, and they seem to really enjoy them. </a:t>
            </a:r>
          </a:p>
          <a:p>
            <a:r>
              <a:rPr lang="en-US" sz="1200" b="1" kern="1200" dirty="0" smtClean="0">
                <a:solidFill>
                  <a:schemeClr val="tx1"/>
                </a:solidFill>
                <a:effectLst/>
                <a:latin typeface="+mn-lt"/>
                <a:ea typeface="+mn-ea"/>
                <a:cs typeface="+mn-cs"/>
              </a:rPr>
              <a:t>Karla-</a:t>
            </a:r>
            <a:r>
              <a:rPr lang="en-US" sz="1200" kern="1200" dirty="0" smtClean="0">
                <a:solidFill>
                  <a:schemeClr val="tx1"/>
                </a:solidFill>
                <a:effectLst/>
                <a:latin typeface="+mn-lt"/>
                <a:ea typeface="+mn-ea"/>
                <a:cs typeface="+mn-cs"/>
              </a:rPr>
              <a:t> As you can see in these other photos, our co-workers also had a lot of fun with them, and who wouldn’t want to be a veterinarian after seeing Matt Weber with this selfie board?</a:t>
            </a:r>
          </a:p>
          <a:p>
            <a:r>
              <a:rPr lang="en-US" sz="1200" b="1" kern="1200" dirty="0" smtClean="0">
                <a:solidFill>
                  <a:schemeClr val="tx1"/>
                </a:solidFill>
                <a:effectLst/>
                <a:latin typeface="+mn-lt"/>
                <a:ea typeface="+mn-ea"/>
                <a:cs typeface="+mn-cs"/>
              </a:rPr>
              <a:t>Lori-</a:t>
            </a:r>
            <a:r>
              <a:rPr lang="en-US" sz="1200" kern="1200" dirty="0" smtClean="0">
                <a:solidFill>
                  <a:schemeClr val="tx1"/>
                </a:solidFill>
                <a:effectLst/>
                <a:latin typeface="+mn-lt"/>
                <a:ea typeface="+mn-ea"/>
                <a:cs typeface="+mn-cs"/>
              </a:rPr>
              <a:t> Right? And you may be asking yourself, “how could these selfie boards possibly get any better?” Well, here’s how.</a:t>
            </a:r>
          </a:p>
        </p:txBody>
      </p:sp>
      <p:sp>
        <p:nvSpPr>
          <p:cNvPr id="4" name="Slide Number Placeholder 3"/>
          <p:cNvSpPr>
            <a:spLocks noGrp="1"/>
          </p:cNvSpPr>
          <p:nvPr>
            <p:ph type="sldNum" sz="quarter" idx="10"/>
          </p:nvPr>
        </p:nvSpPr>
        <p:spPr/>
        <p:txBody>
          <a:bodyPr/>
          <a:lstStyle/>
          <a:p>
            <a:fld id="{4E943E7F-03F0-4CB4-A291-53ED0F17144B}" type="slidenum">
              <a:rPr lang="en-US" smtClean="0"/>
              <a:t>9</a:t>
            </a:fld>
            <a:endParaRPr lang="en-US"/>
          </a:p>
        </p:txBody>
      </p:sp>
    </p:spTree>
    <p:extLst>
      <p:ext uri="{BB962C8B-B14F-4D97-AF65-F5344CB8AC3E}">
        <p14:creationId xmlns:p14="http://schemas.microsoft.com/office/powerpoint/2010/main" val="32308234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AB41779-E5FB-4CFB-8D79-D122D571AC72}" type="datetimeFigureOut">
              <a:rPr lang="en-US" smtClean="0"/>
              <a:t>5/24/2016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0E677E-0A17-4091-9F7F-FA02BBC5911A}" type="slidenum">
              <a:rPr lang="en-US" smtClean="0"/>
              <a:t>‹#›</a:t>
            </a:fld>
            <a:endParaRPr lang="en-US"/>
          </a:p>
        </p:txBody>
      </p:sp>
    </p:spTree>
    <p:extLst>
      <p:ext uri="{BB962C8B-B14F-4D97-AF65-F5344CB8AC3E}">
        <p14:creationId xmlns:p14="http://schemas.microsoft.com/office/powerpoint/2010/main" val="638393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B41779-E5FB-4CFB-8D79-D122D571AC72}" type="datetimeFigureOut">
              <a:rPr lang="en-US" smtClean="0"/>
              <a:t>5/24/2016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0E677E-0A17-4091-9F7F-FA02BBC5911A}" type="slidenum">
              <a:rPr lang="en-US" smtClean="0"/>
              <a:t>‹#›</a:t>
            </a:fld>
            <a:endParaRPr lang="en-US"/>
          </a:p>
        </p:txBody>
      </p:sp>
    </p:spTree>
    <p:extLst>
      <p:ext uri="{BB962C8B-B14F-4D97-AF65-F5344CB8AC3E}">
        <p14:creationId xmlns:p14="http://schemas.microsoft.com/office/powerpoint/2010/main" val="3669278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B41779-E5FB-4CFB-8D79-D122D571AC72}" type="datetimeFigureOut">
              <a:rPr lang="en-US" smtClean="0"/>
              <a:t>5/24/2016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0E677E-0A17-4091-9F7F-FA02BBC5911A}" type="slidenum">
              <a:rPr lang="en-US" smtClean="0"/>
              <a:t>‹#›</a:t>
            </a:fld>
            <a:endParaRPr lang="en-US"/>
          </a:p>
        </p:txBody>
      </p:sp>
    </p:spTree>
    <p:extLst>
      <p:ext uri="{BB962C8B-B14F-4D97-AF65-F5344CB8AC3E}">
        <p14:creationId xmlns:p14="http://schemas.microsoft.com/office/powerpoint/2010/main" val="263070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B41779-E5FB-4CFB-8D79-D122D571AC72}" type="datetimeFigureOut">
              <a:rPr lang="en-US" smtClean="0"/>
              <a:t>5/24/2016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0E677E-0A17-4091-9F7F-FA02BBC5911A}" type="slidenum">
              <a:rPr lang="en-US" smtClean="0"/>
              <a:t>‹#›</a:t>
            </a:fld>
            <a:endParaRPr lang="en-US"/>
          </a:p>
        </p:txBody>
      </p:sp>
    </p:spTree>
    <p:extLst>
      <p:ext uri="{BB962C8B-B14F-4D97-AF65-F5344CB8AC3E}">
        <p14:creationId xmlns:p14="http://schemas.microsoft.com/office/powerpoint/2010/main" val="38151864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AB41779-E5FB-4CFB-8D79-D122D571AC72}" type="datetimeFigureOut">
              <a:rPr lang="en-US" smtClean="0"/>
              <a:t>5/24/2016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0E677E-0A17-4091-9F7F-FA02BBC5911A}" type="slidenum">
              <a:rPr lang="en-US" smtClean="0"/>
              <a:t>‹#›</a:t>
            </a:fld>
            <a:endParaRPr lang="en-US"/>
          </a:p>
        </p:txBody>
      </p:sp>
    </p:spTree>
    <p:extLst>
      <p:ext uri="{BB962C8B-B14F-4D97-AF65-F5344CB8AC3E}">
        <p14:creationId xmlns:p14="http://schemas.microsoft.com/office/powerpoint/2010/main" val="35698198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AB41779-E5FB-4CFB-8D79-D122D571AC72}" type="datetimeFigureOut">
              <a:rPr lang="en-US" smtClean="0"/>
              <a:t>5/24/2016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0E677E-0A17-4091-9F7F-FA02BBC5911A}" type="slidenum">
              <a:rPr lang="en-US" smtClean="0"/>
              <a:t>‹#›</a:t>
            </a:fld>
            <a:endParaRPr lang="en-US"/>
          </a:p>
        </p:txBody>
      </p:sp>
    </p:spTree>
    <p:extLst>
      <p:ext uri="{BB962C8B-B14F-4D97-AF65-F5344CB8AC3E}">
        <p14:creationId xmlns:p14="http://schemas.microsoft.com/office/powerpoint/2010/main" val="15058193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AB41779-E5FB-4CFB-8D79-D122D571AC72}" type="datetimeFigureOut">
              <a:rPr lang="en-US" smtClean="0"/>
              <a:t>5/24/2016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E0E677E-0A17-4091-9F7F-FA02BBC5911A}" type="slidenum">
              <a:rPr lang="en-US" smtClean="0"/>
              <a:t>‹#›</a:t>
            </a:fld>
            <a:endParaRPr lang="en-US"/>
          </a:p>
        </p:txBody>
      </p:sp>
    </p:spTree>
    <p:extLst>
      <p:ext uri="{BB962C8B-B14F-4D97-AF65-F5344CB8AC3E}">
        <p14:creationId xmlns:p14="http://schemas.microsoft.com/office/powerpoint/2010/main" val="4921821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AB41779-E5FB-4CFB-8D79-D122D571AC72}" type="datetimeFigureOut">
              <a:rPr lang="en-US" smtClean="0"/>
              <a:t>5/24/2016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E0E677E-0A17-4091-9F7F-FA02BBC5911A}" type="slidenum">
              <a:rPr lang="en-US" smtClean="0"/>
              <a:t>‹#›</a:t>
            </a:fld>
            <a:endParaRPr lang="en-US"/>
          </a:p>
        </p:txBody>
      </p:sp>
    </p:spTree>
    <p:extLst>
      <p:ext uri="{BB962C8B-B14F-4D97-AF65-F5344CB8AC3E}">
        <p14:creationId xmlns:p14="http://schemas.microsoft.com/office/powerpoint/2010/main" val="23570550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B41779-E5FB-4CFB-8D79-D122D571AC72}" type="datetimeFigureOut">
              <a:rPr lang="en-US" smtClean="0"/>
              <a:t>5/24/2016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E0E677E-0A17-4091-9F7F-FA02BBC5911A}" type="slidenum">
              <a:rPr lang="en-US" smtClean="0"/>
              <a:t>‹#›</a:t>
            </a:fld>
            <a:endParaRPr lang="en-US"/>
          </a:p>
        </p:txBody>
      </p:sp>
    </p:spTree>
    <p:extLst>
      <p:ext uri="{BB962C8B-B14F-4D97-AF65-F5344CB8AC3E}">
        <p14:creationId xmlns:p14="http://schemas.microsoft.com/office/powerpoint/2010/main" val="8165546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B41779-E5FB-4CFB-8D79-D122D571AC72}" type="datetimeFigureOut">
              <a:rPr lang="en-US" smtClean="0"/>
              <a:t>5/24/2016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0E677E-0A17-4091-9F7F-FA02BBC5911A}" type="slidenum">
              <a:rPr lang="en-US" smtClean="0"/>
              <a:t>‹#›</a:t>
            </a:fld>
            <a:endParaRPr lang="en-US"/>
          </a:p>
        </p:txBody>
      </p:sp>
    </p:spTree>
    <p:extLst>
      <p:ext uri="{BB962C8B-B14F-4D97-AF65-F5344CB8AC3E}">
        <p14:creationId xmlns:p14="http://schemas.microsoft.com/office/powerpoint/2010/main" val="2516810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B41779-E5FB-4CFB-8D79-D122D571AC72}" type="datetimeFigureOut">
              <a:rPr lang="en-US" smtClean="0"/>
              <a:t>5/24/2016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0E677E-0A17-4091-9F7F-FA02BBC5911A}" type="slidenum">
              <a:rPr lang="en-US" smtClean="0"/>
              <a:t>‹#›</a:t>
            </a:fld>
            <a:endParaRPr lang="en-US"/>
          </a:p>
        </p:txBody>
      </p:sp>
    </p:spTree>
    <p:extLst>
      <p:ext uri="{BB962C8B-B14F-4D97-AF65-F5344CB8AC3E}">
        <p14:creationId xmlns:p14="http://schemas.microsoft.com/office/powerpoint/2010/main" val="2432192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95000"/>
              </a:schemeClr>
            </a:gs>
            <a:gs pos="50000">
              <a:schemeClr val="bg1">
                <a:lumMod val="85000"/>
              </a:schemeClr>
            </a:gs>
            <a:gs pos="100000">
              <a:schemeClr val="bg1">
                <a:lumMod val="95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B41779-E5FB-4CFB-8D79-D122D571AC72}" type="datetimeFigureOut">
              <a:rPr lang="en-US" smtClean="0"/>
              <a:t>5/24/2016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0E677E-0A17-4091-9F7F-FA02BBC5911A}" type="slidenum">
              <a:rPr lang="en-US" smtClean="0"/>
              <a:t>‹#›</a:t>
            </a:fld>
            <a:endParaRPr lang="en-US"/>
          </a:p>
        </p:txBody>
      </p:sp>
    </p:spTree>
    <p:extLst>
      <p:ext uri="{BB962C8B-B14F-4D97-AF65-F5344CB8AC3E}">
        <p14:creationId xmlns:p14="http://schemas.microsoft.com/office/powerpoint/2010/main" val="35810162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hyperlink" Target="http://bit.ly/YUB3cD"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8.xml"/><Relationship Id="rId7"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wmf"/><Relationship Id="rId5" Type="http://schemas.openxmlformats.org/officeDocument/2006/relationships/image" Target="../media/image4.emf"/><Relationship Id="rId4" Type="http://schemas.openxmlformats.org/officeDocument/2006/relationships/oleObject" Target="../embeddings/oleObject1.bin"/></Relationships>
</file>

<file path=ppt/slides/_rels/slide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22030" y="685800"/>
            <a:ext cx="8229600" cy="1828800"/>
          </a:xfrm>
          <a:solidFill>
            <a:schemeClr val="accent1">
              <a:lumMod val="75000"/>
            </a:schemeClr>
          </a:solidFill>
        </p:spPr>
        <p:txBody>
          <a:bodyPr>
            <a:normAutofit/>
          </a:bodyPr>
          <a:lstStyle/>
          <a:p>
            <a:r>
              <a:rPr lang="en-US" dirty="0" smtClean="0">
                <a:solidFill>
                  <a:schemeClr val="bg1"/>
                </a:solidFill>
              </a:rPr>
              <a:t>Texas Workforce Commission’s</a:t>
            </a:r>
            <a:br>
              <a:rPr lang="en-US" dirty="0" smtClean="0">
                <a:solidFill>
                  <a:schemeClr val="bg1"/>
                </a:solidFill>
              </a:rPr>
            </a:br>
            <a:r>
              <a:rPr lang="en-US" dirty="0" smtClean="0">
                <a:solidFill>
                  <a:schemeClr val="bg1"/>
                </a:solidFill>
              </a:rPr>
              <a:t>Education Specialists</a:t>
            </a:r>
            <a:endParaRPr lang="en-US" dirty="0">
              <a:solidFill>
                <a:schemeClr val="bg1"/>
              </a:solidFill>
            </a:endParaRPr>
          </a:p>
        </p:txBody>
      </p:sp>
      <p:sp>
        <p:nvSpPr>
          <p:cNvPr id="3" name="Subtitle 2"/>
          <p:cNvSpPr>
            <a:spLocks noGrp="1"/>
          </p:cNvSpPr>
          <p:nvPr>
            <p:ph type="subTitle" idx="1"/>
          </p:nvPr>
        </p:nvSpPr>
        <p:spPr>
          <a:xfrm>
            <a:off x="1371600" y="3048000"/>
            <a:ext cx="6400800" cy="1752600"/>
          </a:xfrm>
        </p:spPr>
        <p:txBody>
          <a:bodyPr/>
          <a:lstStyle/>
          <a:p>
            <a:r>
              <a:rPr lang="en-US" dirty="0" smtClean="0">
                <a:solidFill>
                  <a:schemeClr val="tx1"/>
                </a:solidFill>
              </a:rPr>
              <a:t>Outreach Services </a:t>
            </a:r>
            <a:r>
              <a:rPr lang="en-US" dirty="0">
                <a:solidFill>
                  <a:schemeClr val="tx1"/>
                </a:solidFill>
              </a:rPr>
              <a:t>W</a:t>
            </a:r>
            <a:r>
              <a:rPr lang="en-US" dirty="0" smtClean="0">
                <a:solidFill>
                  <a:schemeClr val="tx1"/>
                </a:solidFill>
              </a:rPr>
              <a:t>e Provide through the </a:t>
            </a:r>
            <a:r>
              <a:rPr lang="en-US" b="1" dirty="0" smtClean="0">
                <a:solidFill>
                  <a:schemeClr val="tx1"/>
                </a:solidFill>
              </a:rPr>
              <a:t>Labor Market &amp; Career Information (LMCI) </a:t>
            </a:r>
            <a:r>
              <a:rPr lang="en-US" dirty="0" smtClean="0">
                <a:solidFill>
                  <a:schemeClr val="tx1"/>
                </a:solidFill>
              </a:rPr>
              <a:t>Department</a:t>
            </a:r>
            <a:endParaRPr lang="en-US" dirty="0">
              <a:solidFill>
                <a:schemeClr val="tx1"/>
              </a:solidFill>
            </a:endParaRPr>
          </a:p>
        </p:txBody>
      </p:sp>
      <p:pic>
        <p:nvPicPr>
          <p:cNvPr id="4" name="Picture 3" descr="TWC logo"/>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886200" y="5133141"/>
            <a:ext cx="1320114" cy="1267659"/>
          </a:xfrm>
          <a:prstGeom prst="rect">
            <a:avLst/>
          </a:prstGeom>
          <a:effectLst/>
        </p:spPr>
      </p:pic>
    </p:spTree>
    <p:extLst>
      <p:ext uri="{BB962C8B-B14F-4D97-AF65-F5344CB8AC3E}">
        <p14:creationId xmlns:p14="http://schemas.microsoft.com/office/powerpoint/2010/main" val="33183025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75000"/>
            </a:schemeClr>
          </a:solidFill>
        </p:spPr>
        <p:txBody>
          <a:bodyPr/>
          <a:lstStyle/>
          <a:p>
            <a:r>
              <a:rPr lang="en-US" dirty="0" smtClean="0">
                <a:solidFill>
                  <a:schemeClr val="bg1"/>
                </a:solidFill>
              </a:rPr>
              <a:t>Selfies Used to Teach</a:t>
            </a:r>
            <a:endParaRPr lang="en-US" dirty="0">
              <a:solidFill>
                <a:schemeClr val="bg1"/>
              </a:solidFill>
            </a:endParaRPr>
          </a:p>
        </p:txBody>
      </p:sp>
      <p:sp>
        <p:nvSpPr>
          <p:cNvPr id="3" name="Content Placeholder 2"/>
          <p:cNvSpPr>
            <a:spLocks noGrp="1"/>
          </p:cNvSpPr>
          <p:nvPr>
            <p:ph sz="half" idx="1"/>
          </p:nvPr>
        </p:nvSpPr>
        <p:spPr/>
        <p:txBody>
          <a:bodyPr/>
          <a:lstStyle/>
          <a:p>
            <a:endParaRPr lang="en-US" dirty="0"/>
          </a:p>
        </p:txBody>
      </p:sp>
      <p:pic>
        <p:nvPicPr>
          <p:cNvPr id="3075" name="Picture 3" descr="Karla shows another student the wage map located on the back of another career cartoon boar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1508124"/>
            <a:ext cx="3200400" cy="508705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Karla shows a large group of students the information located on the back of the selfie board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4436" y="1604560"/>
            <a:ext cx="8166164" cy="479624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Karla Jasen points to the back of a selfie board to show a student the labor market information about one of the occupation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508125"/>
            <a:ext cx="4267200" cy="5038804"/>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A group of students stand around a career cartoon board as they all read the labor market information on the back of the board. One points at the wage map."/>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8600" y="1524000"/>
            <a:ext cx="8641339" cy="495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8889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8"/>
                                        </p:tgtEl>
                                        <p:attrNameLst>
                                          <p:attrName>style.visibility</p:attrName>
                                        </p:attrNameLst>
                                      </p:cBhvr>
                                      <p:to>
                                        <p:strVal val="visible"/>
                                      </p:to>
                                    </p:set>
                                  </p:childTnLst>
                                  <p:subTnLst>
                                    <p:set>
                                      <p:cBhvr override="childStyle">
                                        <p:cTn dur="1" fill="hold" display="0" masterRel="nextClick" afterEffect="1"/>
                                        <p:tgtEl>
                                          <p:spTgt spid="3078"/>
                                        </p:tgtEl>
                                        <p:attrNameLst>
                                          <p:attrName>style.visibility</p:attrName>
                                        </p:attrNameLst>
                                      </p:cBhvr>
                                      <p:to>
                                        <p:strVal val="hidden"/>
                                      </p:to>
                                    </p:set>
                                  </p:subTnLst>
                                </p:cTn>
                              </p:par>
                              <p:par>
                                <p:cTn id="7" presetID="1" presetClass="exit" presetSubtype="0" fill="hold" nodeType="withEffect">
                                  <p:stCondLst>
                                    <p:cond delay="0"/>
                                  </p:stCondLst>
                                  <p:childTnLst>
                                    <p:set>
                                      <p:cBhvr>
                                        <p:cTn id="8" dur="1" fill="hold">
                                          <p:stCondLst>
                                            <p:cond delay="0"/>
                                          </p:stCondLst>
                                        </p:cTn>
                                        <p:tgtEl>
                                          <p:spTgt spid="3074"/>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307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75000"/>
            </a:schemeClr>
          </a:solidFill>
        </p:spPr>
        <p:txBody>
          <a:bodyPr>
            <a:normAutofit/>
          </a:bodyPr>
          <a:lstStyle/>
          <a:p>
            <a:r>
              <a:rPr lang="en-US" dirty="0" smtClean="0">
                <a:solidFill>
                  <a:schemeClr val="bg1"/>
                </a:solidFill>
              </a:rPr>
              <a:t>How do Our Services Help You?</a:t>
            </a:r>
            <a:endParaRPr lang="en-US" dirty="0">
              <a:solidFill>
                <a:schemeClr val="bg1"/>
              </a:solidFill>
            </a:endParaRPr>
          </a:p>
        </p:txBody>
      </p:sp>
      <p:sp>
        <p:nvSpPr>
          <p:cNvPr id="4" name="Text Placeholder 3"/>
          <p:cNvSpPr>
            <a:spLocks noGrp="1"/>
          </p:cNvSpPr>
          <p:nvPr>
            <p:ph type="body" idx="1"/>
          </p:nvPr>
        </p:nvSpPr>
        <p:spPr>
          <a:solidFill>
            <a:schemeClr val="accent1"/>
          </a:solidFill>
        </p:spPr>
        <p:txBody>
          <a:bodyPr/>
          <a:lstStyle/>
          <a:p>
            <a:pPr algn="ctr"/>
            <a:r>
              <a:rPr lang="en-US" dirty="0" smtClean="0">
                <a:solidFill>
                  <a:schemeClr val="bg1"/>
                </a:solidFill>
              </a:rPr>
              <a:t>Staff</a:t>
            </a:r>
            <a:endParaRPr lang="en-US" dirty="0">
              <a:solidFill>
                <a:schemeClr val="bg1"/>
              </a:solidFill>
            </a:endParaRPr>
          </a:p>
        </p:txBody>
      </p:sp>
      <p:sp>
        <p:nvSpPr>
          <p:cNvPr id="5" name="Content Placeholder 4"/>
          <p:cNvSpPr>
            <a:spLocks noGrp="1"/>
          </p:cNvSpPr>
          <p:nvPr>
            <p:ph sz="half" idx="2"/>
          </p:nvPr>
        </p:nvSpPr>
        <p:spPr>
          <a:xfrm>
            <a:off x="457200" y="2362200"/>
            <a:ext cx="4040188" cy="4343400"/>
          </a:xfrm>
        </p:spPr>
        <p:txBody>
          <a:bodyPr>
            <a:normAutofit/>
          </a:bodyPr>
          <a:lstStyle/>
          <a:p>
            <a:pPr>
              <a:spcAft>
                <a:spcPts val="1200"/>
              </a:spcAft>
              <a:buClr>
                <a:schemeClr val="tx2"/>
              </a:buClr>
            </a:pPr>
            <a:r>
              <a:rPr lang="en-US" spc="100" dirty="0" smtClean="0">
                <a:latin typeface="Gill Sans MT" panose="020B0502020104020203" pitchFamily="34" charset="0"/>
              </a:rPr>
              <a:t>Teach LMCI product use</a:t>
            </a:r>
          </a:p>
          <a:p>
            <a:pPr>
              <a:spcAft>
                <a:spcPts val="1200"/>
              </a:spcAft>
              <a:buClr>
                <a:schemeClr val="tx2"/>
              </a:buClr>
            </a:pPr>
            <a:r>
              <a:rPr lang="en-US" spc="100" dirty="0" smtClean="0">
                <a:latin typeface="Gill Sans MT" panose="020B0502020104020203" pitchFamily="34" charset="0"/>
              </a:rPr>
              <a:t>Promote data-driven career decisions</a:t>
            </a:r>
          </a:p>
          <a:p>
            <a:pPr>
              <a:spcAft>
                <a:spcPts val="1200"/>
              </a:spcAft>
              <a:buClr>
                <a:schemeClr val="tx2"/>
              </a:buClr>
            </a:pPr>
            <a:r>
              <a:rPr lang="en-US" spc="100" dirty="0" smtClean="0">
                <a:latin typeface="Gill Sans MT" panose="020B0502020104020203" pitchFamily="34" charset="0"/>
              </a:rPr>
              <a:t>Engage career fair audience</a:t>
            </a:r>
          </a:p>
          <a:p>
            <a:pPr>
              <a:buClr>
                <a:schemeClr val="tx2"/>
              </a:buClr>
            </a:pPr>
            <a:r>
              <a:rPr lang="en-US" spc="100" dirty="0" smtClean="0">
                <a:latin typeface="Gill Sans MT" panose="020B0502020104020203" pitchFamily="34" charset="0"/>
              </a:rPr>
              <a:t>Facilitate career readiness workshops</a:t>
            </a:r>
            <a:endParaRPr lang="en-US" spc="100" dirty="0">
              <a:latin typeface="Gill Sans MT" panose="020B0502020104020203" pitchFamily="34" charset="0"/>
            </a:endParaRPr>
          </a:p>
          <a:p>
            <a:endParaRPr lang="en-US" dirty="0"/>
          </a:p>
        </p:txBody>
      </p:sp>
      <p:sp>
        <p:nvSpPr>
          <p:cNvPr id="6" name="Text Placeholder 5"/>
          <p:cNvSpPr>
            <a:spLocks noGrp="1"/>
          </p:cNvSpPr>
          <p:nvPr>
            <p:ph type="body" sz="quarter" idx="3"/>
          </p:nvPr>
        </p:nvSpPr>
        <p:spPr>
          <a:solidFill>
            <a:schemeClr val="accent1"/>
          </a:solidFill>
        </p:spPr>
        <p:txBody>
          <a:bodyPr/>
          <a:lstStyle/>
          <a:p>
            <a:pPr algn="ctr"/>
            <a:r>
              <a:rPr lang="en-US" dirty="0" smtClean="0">
                <a:solidFill>
                  <a:schemeClr val="bg1"/>
                </a:solidFill>
              </a:rPr>
              <a:t>Workforce Solutions Clients</a:t>
            </a:r>
            <a:endParaRPr lang="en-US" dirty="0">
              <a:solidFill>
                <a:schemeClr val="bg1"/>
              </a:solidFill>
            </a:endParaRPr>
          </a:p>
        </p:txBody>
      </p:sp>
      <p:sp>
        <p:nvSpPr>
          <p:cNvPr id="7" name="Content Placeholder 6"/>
          <p:cNvSpPr>
            <a:spLocks noGrp="1"/>
          </p:cNvSpPr>
          <p:nvPr>
            <p:ph sz="quarter" idx="4"/>
          </p:nvPr>
        </p:nvSpPr>
        <p:spPr>
          <a:xfrm>
            <a:off x="4648200" y="2362200"/>
            <a:ext cx="4343400" cy="3962400"/>
          </a:xfrm>
        </p:spPr>
        <p:txBody>
          <a:bodyPr>
            <a:normAutofit/>
          </a:bodyPr>
          <a:lstStyle/>
          <a:p>
            <a:pPr>
              <a:spcAft>
                <a:spcPts val="1200"/>
              </a:spcAft>
              <a:buClr>
                <a:schemeClr val="tx2"/>
              </a:buClr>
            </a:pPr>
            <a:r>
              <a:rPr lang="en-US" spc="100" dirty="0">
                <a:latin typeface="Gill Sans MT" panose="020B0502020104020203" pitchFamily="34" charset="0"/>
              </a:rPr>
              <a:t>Use LMCI </a:t>
            </a:r>
            <a:r>
              <a:rPr lang="en-US" spc="100" dirty="0" smtClean="0">
                <a:latin typeface="Gill Sans MT" panose="020B0502020104020203" pitchFamily="34" charset="0"/>
              </a:rPr>
              <a:t>resources</a:t>
            </a:r>
          </a:p>
          <a:p>
            <a:pPr>
              <a:spcAft>
                <a:spcPts val="1200"/>
              </a:spcAft>
              <a:buClr>
                <a:schemeClr val="tx2"/>
              </a:buClr>
            </a:pPr>
            <a:r>
              <a:rPr lang="en-US" spc="100" dirty="0" smtClean="0">
                <a:latin typeface="Gill Sans MT" panose="020B0502020104020203" pitchFamily="34" charset="0"/>
              </a:rPr>
              <a:t>Make </a:t>
            </a:r>
            <a:r>
              <a:rPr lang="en-US" spc="100" dirty="0">
                <a:latin typeface="Gill Sans MT" panose="020B0502020104020203" pitchFamily="34" charset="0"/>
              </a:rPr>
              <a:t>informed career decisions</a:t>
            </a:r>
          </a:p>
          <a:p>
            <a:pPr>
              <a:buClr>
                <a:schemeClr val="tx2"/>
              </a:buClr>
              <a:buSzPct val="110000"/>
            </a:pPr>
            <a:r>
              <a:rPr lang="en-US" sz="2200" spc="100" dirty="0">
                <a:latin typeface="Gill Sans MT" panose="020B0502020104020203" pitchFamily="34" charset="0"/>
              </a:rPr>
              <a:t>Learn </a:t>
            </a:r>
            <a:r>
              <a:rPr lang="en-US" sz="2200" spc="100" dirty="0" smtClean="0">
                <a:latin typeface="Gill Sans MT" panose="020B0502020104020203" pitchFamily="34" charset="0"/>
              </a:rPr>
              <a:t>workforce realities</a:t>
            </a:r>
            <a:endParaRPr lang="en-US" sz="2200" spc="100" dirty="0">
              <a:latin typeface="Gill Sans MT" panose="020B0502020104020203" pitchFamily="34" charset="0"/>
            </a:endParaRPr>
          </a:p>
          <a:p>
            <a:pPr marL="973836" lvl="1" indent="-342900">
              <a:buClr>
                <a:schemeClr val="tx2"/>
              </a:buClr>
              <a:buSzPct val="70000"/>
              <a:buFont typeface="Wingdings" panose="05000000000000000000" pitchFamily="2" charset="2"/>
              <a:buChar char="q"/>
            </a:pPr>
            <a:r>
              <a:rPr lang="en-US" sz="2200" spc="100" dirty="0" smtClean="0">
                <a:latin typeface="Gill Sans MT" panose="020B0502020104020203" pitchFamily="34" charset="0"/>
              </a:rPr>
              <a:t>Need for career mapping</a:t>
            </a:r>
            <a:endParaRPr lang="en-US" sz="2200" spc="100" dirty="0">
              <a:latin typeface="Gill Sans MT" panose="020B0502020104020203" pitchFamily="34" charset="0"/>
            </a:endParaRPr>
          </a:p>
          <a:p>
            <a:pPr marL="973836" lvl="1" indent="-342900">
              <a:buClr>
                <a:schemeClr val="tx2"/>
              </a:buClr>
              <a:buSzPct val="70000"/>
              <a:buFont typeface="Wingdings" panose="05000000000000000000" pitchFamily="2" charset="2"/>
              <a:buChar char="q"/>
            </a:pPr>
            <a:r>
              <a:rPr lang="en-US" sz="2200" spc="100" dirty="0" smtClean="0">
                <a:latin typeface="Gill Sans MT" panose="020B0502020104020203" pitchFamily="34" charset="0"/>
              </a:rPr>
              <a:t>Soft Skills</a:t>
            </a:r>
            <a:endParaRPr lang="en-US" sz="2200" spc="100" dirty="0">
              <a:latin typeface="Gill Sans MT" panose="020B0502020104020203" pitchFamily="34" charset="0"/>
            </a:endParaRPr>
          </a:p>
          <a:p>
            <a:pPr marL="973836" lvl="1" indent="-342900">
              <a:buClr>
                <a:schemeClr val="tx2"/>
              </a:buClr>
              <a:buSzPct val="70000"/>
              <a:buFont typeface="Wingdings" panose="05000000000000000000" pitchFamily="2" charset="2"/>
              <a:buChar char="q"/>
            </a:pPr>
            <a:r>
              <a:rPr lang="en-US" sz="2200" spc="100" dirty="0" smtClean="0">
                <a:latin typeface="Gill Sans MT" panose="020B0502020104020203" pitchFamily="34" charset="0"/>
              </a:rPr>
              <a:t>Find, </a:t>
            </a:r>
            <a:r>
              <a:rPr lang="en-US" sz="2200" spc="100" dirty="0">
                <a:latin typeface="Gill Sans MT" panose="020B0502020104020203" pitchFamily="34" charset="0"/>
              </a:rPr>
              <a:t>get, and keep a job</a:t>
            </a:r>
          </a:p>
          <a:p>
            <a:endParaRPr lang="en-US" dirty="0"/>
          </a:p>
        </p:txBody>
      </p:sp>
    </p:spTree>
    <p:extLst>
      <p:ext uri="{BB962C8B-B14F-4D97-AF65-F5344CB8AC3E}">
        <p14:creationId xmlns:p14="http://schemas.microsoft.com/office/powerpoint/2010/main" val="715107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bg/>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bg/>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xEl>
                                              <p:pRg st="2" end="2"/>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
                                            <p:txEl>
                                              <p:pRg st="3" end="3"/>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txEl>
                                              <p:pRg st="4" end="4"/>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P spid="5" grpId="0" uiExpand="1" build="p"/>
      <p:bldP spid="6" grpId="0" uiExpand="1" build="p" animBg="1"/>
      <p:bldP spid="7"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75000"/>
            </a:schemeClr>
          </a:solidFill>
        </p:spPr>
        <p:txBody>
          <a:bodyPr/>
          <a:lstStyle/>
          <a:p>
            <a:r>
              <a:rPr lang="en-US" dirty="0" smtClean="0">
                <a:solidFill>
                  <a:schemeClr val="bg1"/>
                </a:solidFill>
              </a:rPr>
              <a:t>Train-the-Trainer</a:t>
            </a:r>
            <a:endParaRPr lang="en-US" dirty="0">
              <a:solidFill>
                <a:schemeClr val="bg1"/>
              </a:solidFill>
            </a:endParaRPr>
          </a:p>
        </p:txBody>
      </p:sp>
      <p:sp>
        <p:nvSpPr>
          <p:cNvPr id="3" name="Content Placeholder 2"/>
          <p:cNvSpPr>
            <a:spLocks noGrp="1"/>
          </p:cNvSpPr>
          <p:nvPr>
            <p:ph idx="1"/>
          </p:nvPr>
        </p:nvSpPr>
        <p:spPr>
          <a:xfrm>
            <a:off x="304800" y="1828800"/>
            <a:ext cx="8229600" cy="4709160"/>
          </a:xfrm>
        </p:spPr>
        <p:txBody>
          <a:bodyPr>
            <a:normAutofit/>
          </a:bodyPr>
          <a:lstStyle/>
          <a:p>
            <a:pPr marL="0" indent="0" algn="ctr">
              <a:spcAft>
                <a:spcPts val="3600"/>
              </a:spcAft>
              <a:buNone/>
            </a:pPr>
            <a:r>
              <a:rPr lang="en-US" sz="2800" spc="100" dirty="0" smtClean="0">
                <a:solidFill>
                  <a:schemeClr val="accent1">
                    <a:lumMod val="75000"/>
                  </a:schemeClr>
                </a:solidFill>
                <a:latin typeface="Gill Sans MT" panose="020B0502020104020203" pitchFamily="34" charset="0"/>
              </a:rPr>
              <a:t>We Can Show Workforce Staff how to:</a:t>
            </a:r>
          </a:p>
          <a:p>
            <a:pPr marL="914400">
              <a:spcAft>
                <a:spcPts val="2400"/>
              </a:spcAft>
              <a:buClr>
                <a:schemeClr val="tx2"/>
              </a:buClr>
              <a:buSzPct val="110000"/>
              <a:buFont typeface="Arial" panose="020B0604020202020204" pitchFamily="34" charset="0"/>
              <a:buChar char="•"/>
            </a:pPr>
            <a:r>
              <a:rPr lang="en-US" sz="2200" spc="100" dirty="0" smtClean="0">
                <a:latin typeface="Gill Sans MT" panose="020B0502020104020203" pitchFamily="34" charset="0"/>
              </a:rPr>
              <a:t>Train other staff in their offices to:</a:t>
            </a:r>
          </a:p>
          <a:p>
            <a:pPr marL="1291590" lvl="1" indent="-342900">
              <a:spcAft>
                <a:spcPts val="2400"/>
              </a:spcAft>
              <a:buClr>
                <a:schemeClr val="tx2"/>
              </a:buClr>
              <a:buSzPct val="65000"/>
              <a:buFont typeface="Wingdings" panose="05000000000000000000" pitchFamily="2" charset="2"/>
              <a:buChar char="q"/>
            </a:pPr>
            <a:r>
              <a:rPr lang="en-US" sz="2000" spc="100" dirty="0" smtClean="0">
                <a:latin typeface="Gill Sans MT" panose="020B0502020104020203" pitchFamily="34" charset="0"/>
              </a:rPr>
              <a:t>Use all LMCI resources and data </a:t>
            </a:r>
          </a:p>
          <a:p>
            <a:pPr marL="1291590" lvl="1" indent="-342900">
              <a:spcAft>
                <a:spcPts val="2400"/>
              </a:spcAft>
              <a:buClr>
                <a:schemeClr val="tx2"/>
              </a:buClr>
              <a:buSzPct val="65000"/>
              <a:buFont typeface="Wingdings" panose="05000000000000000000" pitchFamily="2" charset="2"/>
              <a:buChar char="q"/>
            </a:pPr>
            <a:r>
              <a:rPr lang="en-US" sz="2000" spc="100" dirty="0" smtClean="0">
                <a:latin typeface="Gill Sans MT" panose="020B0502020104020203" pitchFamily="34" charset="0"/>
              </a:rPr>
              <a:t>Coordinate and facilitate workshops for clients </a:t>
            </a:r>
          </a:p>
          <a:p>
            <a:pPr marL="1291590" lvl="1" indent="-342900">
              <a:spcAft>
                <a:spcPts val="2400"/>
              </a:spcAft>
              <a:buClr>
                <a:schemeClr val="tx2"/>
              </a:buClr>
              <a:buSzPct val="65000"/>
              <a:buFont typeface="Wingdings" panose="05000000000000000000" pitchFamily="2" charset="2"/>
              <a:buChar char="q"/>
            </a:pPr>
            <a:r>
              <a:rPr lang="en-US" sz="2000" spc="100" dirty="0" smtClean="0">
                <a:latin typeface="Gill Sans MT" panose="020B0502020104020203" pitchFamily="34" charset="0"/>
              </a:rPr>
              <a:t>Teach career research methods</a:t>
            </a:r>
            <a:endParaRPr lang="en-US" sz="2000" spc="100" dirty="0">
              <a:latin typeface="Gill Sans MT" panose="020B0502020104020203" pitchFamily="34" charset="0"/>
            </a:endParaRPr>
          </a:p>
        </p:txBody>
      </p:sp>
    </p:spTree>
    <p:extLst>
      <p:ext uri="{BB962C8B-B14F-4D97-AF65-F5344CB8AC3E}">
        <p14:creationId xmlns:p14="http://schemas.microsoft.com/office/powerpoint/2010/main" val="18474210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a:solidFill>
            <a:schemeClr val="accent1">
              <a:lumMod val="75000"/>
            </a:schemeClr>
          </a:solidFill>
        </p:spPr>
        <p:txBody>
          <a:bodyPr>
            <a:noAutofit/>
          </a:bodyPr>
          <a:lstStyle/>
          <a:p>
            <a:r>
              <a:rPr lang="en-US" sz="3200" dirty="0" smtClean="0">
                <a:solidFill>
                  <a:schemeClr val="bg1"/>
                </a:solidFill>
              </a:rPr>
              <a:t>We’ll Even Share Our Presentations with You</a:t>
            </a:r>
            <a:endParaRPr lang="en-US" sz="3200" dirty="0">
              <a:solidFill>
                <a:schemeClr val="bg1"/>
              </a:solidFill>
            </a:endParaRPr>
          </a:p>
        </p:txBody>
      </p:sp>
      <p:sp>
        <p:nvSpPr>
          <p:cNvPr id="3" name="Content Placeholder 2"/>
          <p:cNvSpPr>
            <a:spLocks noGrp="1"/>
          </p:cNvSpPr>
          <p:nvPr>
            <p:ph sz="half" idx="2"/>
          </p:nvPr>
        </p:nvSpPr>
        <p:spPr>
          <a:xfrm>
            <a:off x="353788" y="1458912"/>
            <a:ext cx="4040188" cy="1817688"/>
          </a:xfrm>
        </p:spPr>
        <p:txBody>
          <a:bodyPr>
            <a:normAutofit/>
          </a:bodyPr>
          <a:lstStyle/>
          <a:p>
            <a:pPr>
              <a:spcAft>
                <a:spcPts val="1800"/>
              </a:spcAft>
              <a:buClr>
                <a:schemeClr val="tx2"/>
              </a:buClr>
              <a:buSzPct val="110000"/>
            </a:pPr>
            <a:r>
              <a:rPr lang="en-US" sz="2400" dirty="0" smtClean="0"/>
              <a:t>If you want them</a:t>
            </a:r>
          </a:p>
          <a:p>
            <a:pPr>
              <a:spcAft>
                <a:spcPts val="1800"/>
              </a:spcAft>
              <a:buClr>
                <a:schemeClr val="tx2"/>
              </a:buClr>
              <a:buSzPct val="110000"/>
            </a:pPr>
            <a:r>
              <a:rPr lang="en-US" dirty="0" smtClean="0"/>
              <a:t>Use our data and research</a:t>
            </a:r>
            <a:endParaRPr lang="en-US" sz="2400" dirty="0" smtClean="0"/>
          </a:p>
          <a:p>
            <a:pPr>
              <a:spcAft>
                <a:spcPts val="1800"/>
              </a:spcAft>
              <a:buClr>
                <a:schemeClr val="tx2"/>
              </a:buClr>
              <a:buSzPct val="110000"/>
            </a:pPr>
            <a:r>
              <a:rPr lang="en-US" sz="2400" dirty="0" smtClean="0"/>
              <a:t>Use fo</a:t>
            </a:r>
            <a:r>
              <a:rPr lang="en-US" dirty="0" smtClean="0"/>
              <a:t>r workshops</a:t>
            </a:r>
            <a:endParaRPr lang="en-US" sz="2400" dirty="0"/>
          </a:p>
        </p:txBody>
      </p:sp>
      <p:pic>
        <p:nvPicPr>
          <p:cNvPr id="2050" name="Picture 2" descr="LMCI Career Mapping presentation&#10;"/>
          <p:cNvPicPr>
            <a:picLocks noGrp="1" noChangeAspect="1" noChangeArrowheads="1"/>
          </p:cNvPicPr>
          <p:nvPr>
            <p:ph sz="quarter" idx="4"/>
          </p:nvPr>
        </p:nvPicPr>
        <p:blipFill rotWithShape="1">
          <a:blip r:embed="rId3" cstate="print">
            <a:extLst>
              <a:ext uri="{28A0092B-C50C-407E-A947-70E740481C1C}">
                <a14:useLocalDpi xmlns:a14="http://schemas.microsoft.com/office/drawing/2010/main" val="0"/>
              </a:ext>
            </a:extLst>
          </a:blip>
          <a:srcRect l="6204" r="56630"/>
          <a:stretch/>
        </p:blipFill>
        <p:spPr bwMode="auto">
          <a:xfrm>
            <a:off x="4419600" y="1700013"/>
            <a:ext cx="2114551" cy="153392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1" name="Picture 3" descr="LMCI Preparing for workforce success presentation&#1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292" t="3391" r="56264"/>
          <a:stretch/>
        </p:blipFill>
        <p:spPr bwMode="auto">
          <a:xfrm>
            <a:off x="6705600" y="1700013"/>
            <a:ext cx="2133600" cy="153392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3" name="Picture 9" descr="LMCI presentation on HB 5 and career connections"/>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919" t="18421" r="64147" b="13743"/>
          <a:stretch/>
        </p:blipFill>
        <p:spPr bwMode="auto">
          <a:xfrm>
            <a:off x="1994008" y="3376414"/>
            <a:ext cx="2237952" cy="16002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4" name="Picture 6" descr="LMCI presentation on resources to use with students"/>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672" t="2703" r="56757"/>
          <a:stretch/>
        </p:blipFill>
        <p:spPr bwMode="auto">
          <a:xfrm>
            <a:off x="4393976" y="3376413"/>
            <a:ext cx="2138539" cy="16002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5" name="Picture 7" descr="LMCI presenation that highlights the resources teachers and coundelors use from LMCI"/>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6770" t="2151" r="56252"/>
          <a:stretch/>
        </p:blipFill>
        <p:spPr bwMode="auto">
          <a:xfrm>
            <a:off x="6685097" y="3376413"/>
            <a:ext cx="2154103" cy="160313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 name="Picture 3" descr="LMCI student presentation on career exploration"/>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55287" t="12916" r="7690" b="3813"/>
          <a:stretch/>
        </p:blipFill>
        <p:spPr bwMode="auto">
          <a:xfrm>
            <a:off x="1994008" y="5105400"/>
            <a:ext cx="2237952" cy="16002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1" name="Picture 5" descr="LMCI presentation on soft skills&#10;"/>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6735" r="56251"/>
          <a:stretch/>
        </p:blipFill>
        <p:spPr bwMode="auto">
          <a:xfrm>
            <a:off x="4410279" y="5105400"/>
            <a:ext cx="2105932" cy="16002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2" name="Picture 8" descr="LMCI resource presentation"/>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5440" r="57186" b="5555"/>
          <a:stretch/>
        </p:blipFill>
        <p:spPr bwMode="auto">
          <a:xfrm>
            <a:off x="6667500" y="5105400"/>
            <a:ext cx="2171700" cy="155297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282860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75000"/>
            </a:schemeClr>
          </a:solidFill>
        </p:spPr>
        <p:txBody>
          <a:bodyPr/>
          <a:lstStyle/>
          <a:p>
            <a:r>
              <a:rPr lang="en-US" dirty="0" smtClean="0">
                <a:solidFill>
                  <a:schemeClr val="bg1"/>
                </a:solidFill>
              </a:rPr>
              <a:t>Great news…</a:t>
            </a:r>
            <a:endParaRPr lang="en-US" dirty="0">
              <a:solidFill>
                <a:schemeClr val="bg1"/>
              </a:solidFill>
            </a:endParaRPr>
          </a:p>
        </p:txBody>
      </p:sp>
      <p:sp>
        <p:nvSpPr>
          <p:cNvPr id="5" name="TextBox 4"/>
          <p:cNvSpPr txBox="1"/>
          <p:nvPr/>
        </p:nvSpPr>
        <p:spPr>
          <a:xfrm>
            <a:off x="335199" y="1684347"/>
            <a:ext cx="8473602" cy="846386"/>
          </a:xfrm>
          <a:prstGeom prst="rect">
            <a:avLst/>
          </a:prstGeom>
          <a:noFill/>
        </p:spPr>
        <p:txBody>
          <a:bodyPr wrap="none" rtlCol="0">
            <a:spAutoFit/>
          </a:bodyPr>
          <a:lstStyle/>
          <a:p>
            <a:pPr algn="ctr">
              <a:spcAft>
                <a:spcPts val="600"/>
              </a:spcAft>
            </a:pPr>
            <a:r>
              <a:rPr lang="en-US" sz="2400" spc="100" dirty="0">
                <a:solidFill>
                  <a:schemeClr val="accent1">
                    <a:lumMod val="75000"/>
                  </a:schemeClr>
                </a:solidFill>
                <a:latin typeface="Gill Sans MT" panose="020B0502020104020203" pitchFamily="34" charset="0"/>
              </a:rPr>
              <a:t>This is all FREE!</a:t>
            </a:r>
          </a:p>
          <a:p>
            <a:pPr algn="ctr">
              <a:spcBef>
                <a:spcPts val="0"/>
              </a:spcBef>
              <a:spcAft>
                <a:spcPts val="2400"/>
              </a:spcAft>
              <a:buClr>
                <a:schemeClr val="tx2"/>
              </a:buClr>
              <a:buSzPct val="110000"/>
            </a:pPr>
            <a:r>
              <a:rPr lang="en-US" sz="2000" spc="100" dirty="0">
                <a:latin typeface="Gill Sans MT" panose="020B0502020104020203" pitchFamily="34" charset="0"/>
              </a:rPr>
              <a:t>We offer these services at absolutely no charge to you or your offices. </a:t>
            </a:r>
            <a:endParaRPr lang="en-US" sz="2000" dirty="0"/>
          </a:p>
        </p:txBody>
      </p:sp>
      <p:sp>
        <p:nvSpPr>
          <p:cNvPr id="8" name="Text Placeholder 7"/>
          <p:cNvSpPr>
            <a:spLocks noGrp="1"/>
          </p:cNvSpPr>
          <p:nvPr>
            <p:ph type="body" idx="1"/>
          </p:nvPr>
        </p:nvSpPr>
        <p:spPr>
          <a:xfrm>
            <a:off x="457200" y="2819400"/>
            <a:ext cx="4040188" cy="639762"/>
          </a:xfrm>
          <a:solidFill>
            <a:schemeClr val="accent1"/>
          </a:solidFill>
        </p:spPr>
        <p:txBody>
          <a:bodyPr/>
          <a:lstStyle/>
          <a:p>
            <a:pPr algn="ctr"/>
            <a:r>
              <a:rPr lang="en-US" dirty="0" smtClean="0">
                <a:solidFill>
                  <a:schemeClr val="bg1"/>
                </a:solidFill>
              </a:rPr>
              <a:t>Not Charged for:</a:t>
            </a:r>
            <a:endParaRPr lang="en-US" dirty="0">
              <a:solidFill>
                <a:schemeClr val="bg1"/>
              </a:solidFill>
            </a:endParaRPr>
          </a:p>
        </p:txBody>
      </p:sp>
      <p:sp>
        <p:nvSpPr>
          <p:cNvPr id="4" name="Content Placeholder 3"/>
          <p:cNvSpPr>
            <a:spLocks noGrp="1"/>
          </p:cNvSpPr>
          <p:nvPr>
            <p:ph sz="half" idx="2"/>
          </p:nvPr>
        </p:nvSpPr>
        <p:spPr>
          <a:xfrm>
            <a:off x="457200" y="3459162"/>
            <a:ext cx="4040188" cy="3951288"/>
          </a:xfrm>
        </p:spPr>
        <p:txBody>
          <a:bodyPr>
            <a:normAutofit/>
          </a:bodyPr>
          <a:lstStyle/>
          <a:p>
            <a:pPr marL="914400">
              <a:lnSpc>
                <a:spcPct val="150000"/>
              </a:lnSpc>
              <a:spcBef>
                <a:spcPts val="0"/>
              </a:spcBef>
              <a:buClr>
                <a:schemeClr val="tx2"/>
              </a:buClr>
              <a:buSzPct val="110000"/>
            </a:pPr>
            <a:r>
              <a:rPr lang="en-US" spc="100" dirty="0">
                <a:latin typeface="Gill Sans MT" panose="020B0502020104020203" pitchFamily="34" charset="0"/>
              </a:rPr>
              <a:t>Our travel</a:t>
            </a:r>
          </a:p>
          <a:p>
            <a:pPr marL="914400">
              <a:lnSpc>
                <a:spcPct val="150000"/>
              </a:lnSpc>
              <a:buClr>
                <a:schemeClr val="tx2"/>
              </a:buClr>
              <a:buSzPct val="110000"/>
            </a:pPr>
            <a:r>
              <a:rPr lang="en-US" spc="100" dirty="0">
                <a:latin typeface="Gill Sans MT" panose="020B0502020104020203" pitchFamily="34" charset="0"/>
              </a:rPr>
              <a:t>Our lodging</a:t>
            </a:r>
          </a:p>
          <a:p>
            <a:pPr marL="914400">
              <a:lnSpc>
                <a:spcPct val="150000"/>
              </a:lnSpc>
              <a:buClr>
                <a:schemeClr val="tx2"/>
              </a:buClr>
              <a:buSzPct val="110000"/>
            </a:pPr>
            <a:r>
              <a:rPr lang="en-US" spc="100" dirty="0">
                <a:latin typeface="Gill Sans MT" panose="020B0502020104020203" pitchFamily="34" charset="0"/>
              </a:rPr>
              <a:t>Our meals </a:t>
            </a:r>
          </a:p>
          <a:p>
            <a:pPr marL="914400">
              <a:lnSpc>
                <a:spcPct val="150000"/>
              </a:lnSpc>
              <a:buClr>
                <a:schemeClr val="tx2"/>
              </a:buClr>
              <a:buSzPct val="110000"/>
            </a:pPr>
            <a:r>
              <a:rPr lang="en-US" spc="100" dirty="0" smtClean="0">
                <a:latin typeface="Gill Sans MT" panose="020B0502020104020203" pitchFamily="34" charset="0"/>
              </a:rPr>
              <a:t>Materials </a:t>
            </a:r>
            <a:endParaRPr lang="en-US" spc="100" dirty="0">
              <a:latin typeface="Gill Sans MT" panose="020B0502020104020203" pitchFamily="34" charset="0"/>
            </a:endParaRPr>
          </a:p>
        </p:txBody>
      </p:sp>
      <p:sp>
        <p:nvSpPr>
          <p:cNvPr id="9" name="Text Placeholder 8"/>
          <p:cNvSpPr>
            <a:spLocks noGrp="1"/>
          </p:cNvSpPr>
          <p:nvPr>
            <p:ph type="body" sz="quarter" idx="3"/>
          </p:nvPr>
        </p:nvSpPr>
        <p:spPr>
          <a:xfrm>
            <a:off x="4645025" y="2819400"/>
            <a:ext cx="4041775" cy="639762"/>
          </a:xfrm>
          <a:solidFill>
            <a:schemeClr val="accent1"/>
          </a:solidFill>
        </p:spPr>
        <p:txBody>
          <a:bodyPr/>
          <a:lstStyle/>
          <a:p>
            <a:pPr algn="ctr"/>
            <a:r>
              <a:rPr lang="en-US" dirty="0" smtClean="0">
                <a:solidFill>
                  <a:schemeClr val="bg1"/>
                </a:solidFill>
              </a:rPr>
              <a:t>You Can Help with:</a:t>
            </a:r>
            <a:endParaRPr lang="en-US" dirty="0">
              <a:solidFill>
                <a:schemeClr val="bg1"/>
              </a:solidFill>
            </a:endParaRPr>
          </a:p>
        </p:txBody>
      </p:sp>
      <p:sp>
        <p:nvSpPr>
          <p:cNvPr id="10" name="Content Placeholder 9"/>
          <p:cNvSpPr>
            <a:spLocks noGrp="1"/>
          </p:cNvSpPr>
          <p:nvPr>
            <p:ph sz="quarter" idx="4"/>
          </p:nvPr>
        </p:nvSpPr>
        <p:spPr>
          <a:xfrm>
            <a:off x="4648200" y="3592512"/>
            <a:ext cx="4041775" cy="3951288"/>
          </a:xfrm>
        </p:spPr>
        <p:txBody>
          <a:bodyPr/>
          <a:lstStyle/>
          <a:p>
            <a:pPr marL="914400">
              <a:spcBef>
                <a:spcPts val="0"/>
              </a:spcBef>
              <a:buClr>
                <a:schemeClr val="tx2"/>
              </a:buClr>
              <a:buSzPct val="110000"/>
            </a:pPr>
            <a:r>
              <a:rPr lang="en-US" spc="100" dirty="0" smtClean="0">
                <a:latin typeface="Gill Sans MT" panose="020B0502020104020203" pitchFamily="34" charset="0"/>
              </a:rPr>
              <a:t>Coordination </a:t>
            </a:r>
            <a:r>
              <a:rPr lang="en-US" spc="100" dirty="0">
                <a:latin typeface="Gill Sans MT" panose="020B0502020104020203" pitchFamily="34" charset="0"/>
              </a:rPr>
              <a:t>of event</a:t>
            </a:r>
          </a:p>
          <a:p>
            <a:pPr marL="914400">
              <a:lnSpc>
                <a:spcPct val="150000"/>
              </a:lnSpc>
              <a:buClr>
                <a:schemeClr val="tx2"/>
              </a:buClr>
              <a:buSzPct val="110000"/>
            </a:pPr>
            <a:r>
              <a:rPr lang="en-US" spc="100" dirty="0">
                <a:latin typeface="Gill Sans MT" panose="020B0502020104020203" pitchFamily="34" charset="0"/>
              </a:rPr>
              <a:t>Venue</a:t>
            </a:r>
          </a:p>
          <a:p>
            <a:pPr marL="914400">
              <a:lnSpc>
                <a:spcPct val="150000"/>
              </a:lnSpc>
              <a:buClr>
                <a:schemeClr val="tx2"/>
              </a:buClr>
              <a:buSzPct val="110000"/>
            </a:pPr>
            <a:r>
              <a:rPr lang="en-US" spc="100" dirty="0">
                <a:latin typeface="Gill Sans MT" panose="020B0502020104020203" pitchFamily="34" charset="0"/>
              </a:rPr>
              <a:t>Training Supplies</a:t>
            </a:r>
          </a:p>
        </p:txBody>
      </p:sp>
    </p:spTree>
    <p:extLst>
      <p:ext uri="{BB962C8B-B14F-4D97-AF65-F5344CB8AC3E}">
        <p14:creationId xmlns:p14="http://schemas.microsoft.com/office/powerpoint/2010/main" val="31154889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75000"/>
            </a:schemeClr>
          </a:solidFill>
        </p:spPr>
        <p:txBody>
          <a:bodyPr/>
          <a:lstStyle/>
          <a:p>
            <a:r>
              <a:rPr lang="en-US" dirty="0" smtClean="0">
                <a:solidFill>
                  <a:schemeClr val="bg1"/>
                </a:solidFill>
              </a:rPr>
              <a:t>Interested?</a:t>
            </a:r>
            <a:endParaRPr lang="en-US" dirty="0">
              <a:solidFill>
                <a:schemeClr val="bg1"/>
              </a:solidFill>
            </a:endParaRPr>
          </a:p>
        </p:txBody>
      </p:sp>
      <p:sp>
        <p:nvSpPr>
          <p:cNvPr id="3" name="Content Placeholder 2"/>
          <p:cNvSpPr>
            <a:spLocks noGrp="1"/>
          </p:cNvSpPr>
          <p:nvPr>
            <p:ph idx="1"/>
          </p:nvPr>
        </p:nvSpPr>
        <p:spPr>
          <a:xfrm>
            <a:off x="457200" y="1676400"/>
            <a:ext cx="8229600" cy="4876800"/>
          </a:xfrm>
        </p:spPr>
        <p:txBody>
          <a:bodyPr>
            <a:normAutofit fontScale="92500" lnSpcReduction="10000"/>
          </a:bodyPr>
          <a:lstStyle/>
          <a:p>
            <a:pPr marL="0" indent="0" algn="ctr">
              <a:lnSpc>
                <a:spcPct val="150000"/>
              </a:lnSpc>
              <a:spcAft>
                <a:spcPts val="1200"/>
              </a:spcAft>
              <a:buNone/>
            </a:pPr>
            <a:r>
              <a:rPr lang="en-US" sz="3500" b="1" spc="100" dirty="0" smtClean="0">
                <a:solidFill>
                  <a:schemeClr val="accent1">
                    <a:lumMod val="75000"/>
                  </a:schemeClr>
                </a:solidFill>
                <a:latin typeface="Gill Sans MT" panose="020B0502020104020203" pitchFamily="34" charset="0"/>
              </a:rPr>
              <a:t>What we need from you: </a:t>
            </a:r>
          </a:p>
          <a:p>
            <a:pPr marL="2516188" lvl="1" indent="-342900">
              <a:lnSpc>
                <a:spcPct val="150000"/>
              </a:lnSpc>
              <a:buClr>
                <a:schemeClr val="tx2"/>
              </a:buClr>
              <a:buSzPct val="110000"/>
              <a:buFont typeface="Arial" panose="020B0604020202020204" pitchFamily="34" charset="0"/>
              <a:buChar char="•"/>
            </a:pPr>
            <a:r>
              <a:rPr lang="en-US" spc="100" dirty="0" smtClean="0">
                <a:latin typeface="Gill Sans MT" panose="020B0502020104020203" pitchFamily="34" charset="0"/>
              </a:rPr>
              <a:t>3 weeks advanced notice </a:t>
            </a:r>
          </a:p>
          <a:p>
            <a:pPr marL="2516188" lvl="1" indent="-342900">
              <a:lnSpc>
                <a:spcPct val="150000"/>
              </a:lnSpc>
              <a:buClr>
                <a:schemeClr val="tx2"/>
              </a:buClr>
              <a:buSzPct val="110000"/>
              <a:buFont typeface="Arial" panose="020B0604020202020204" pitchFamily="34" charset="0"/>
              <a:buChar char="•"/>
            </a:pPr>
            <a:r>
              <a:rPr lang="en-US" spc="100" dirty="0" smtClean="0">
                <a:latin typeface="Gill Sans MT" panose="020B0502020104020203" pitchFamily="34" charset="0"/>
              </a:rPr>
              <a:t>Date</a:t>
            </a:r>
          </a:p>
          <a:p>
            <a:pPr marL="2516188" lvl="1" indent="-342900">
              <a:lnSpc>
                <a:spcPct val="150000"/>
              </a:lnSpc>
              <a:buClr>
                <a:schemeClr val="tx2"/>
              </a:buClr>
              <a:buSzPct val="110000"/>
              <a:buFont typeface="Arial" panose="020B0604020202020204" pitchFamily="34" charset="0"/>
              <a:buChar char="•"/>
            </a:pPr>
            <a:r>
              <a:rPr lang="en-US" spc="100" dirty="0" smtClean="0">
                <a:latin typeface="Gill Sans MT" panose="020B0502020104020203" pitchFamily="34" charset="0"/>
              </a:rPr>
              <a:t>Time and duration</a:t>
            </a:r>
          </a:p>
          <a:p>
            <a:pPr marL="2516188" lvl="1" indent="-342900">
              <a:lnSpc>
                <a:spcPct val="150000"/>
              </a:lnSpc>
              <a:buClr>
                <a:schemeClr val="tx2"/>
              </a:buClr>
              <a:buSzPct val="110000"/>
              <a:buFont typeface="Arial" panose="020B0604020202020204" pitchFamily="34" charset="0"/>
              <a:buChar char="•"/>
            </a:pPr>
            <a:r>
              <a:rPr lang="en-US" spc="100" dirty="0" smtClean="0">
                <a:latin typeface="Gill Sans MT" panose="020B0502020104020203" pitchFamily="34" charset="0"/>
              </a:rPr>
              <a:t>Physical location</a:t>
            </a:r>
          </a:p>
          <a:p>
            <a:pPr marL="2516188" lvl="1" indent="-342900">
              <a:lnSpc>
                <a:spcPct val="150000"/>
              </a:lnSpc>
              <a:buClr>
                <a:schemeClr val="tx2"/>
              </a:buClr>
              <a:buSzPct val="110000"/>
              <a:buFont typeface="Arial" panose="020B0604020202020204" pitchFamily="34" charset="0"/>
              <a:buChar char="•"/>
            </a:pPr>
            <a:r>
              <a:rPr lang="en-US" spc="100" dirty="0" smtClean="0">
                <a:latin typeface="Gill Sans MT" panose="020B0502020104020203" pitchFamily="34" charset="0"/>
              </a:rPr>
              <a:t>Intended audience</a:t>
            </a:r>
          </a:p>
          <a:p>
            <a:pPr marL="2516188" lvl="1" indent="-342900">
              <a:lnSpc>
                <a:spcPct val="150000"/>
              </a:lnSpc>
              <a:buClr>
                <a:schemeClr val="tx2"/>
              </a:buClr>
              <a:buSzPct val="110000"/>
              <a:buFont typeface="Arial" panose="020B0604020202020204" pitchFamily="34" charset="0"/>
              <a:buChar char="•"/>
            </a:pPr>
            <a:r>
              <a:rPr lang="en-US" spc="100" dirty="0" smtClean="0">
                <a:latin typeface="Gill Sans MT" panose="020B0502020104020203" pitchFamily="34" charset="0"/>
              </a:rPr>
              <a:t>Number attending</a:t>
            </a:r>
            <a:endParaRPr lang="en-US" spc="100" dirty="0">
              <a:latin typeface="Gill Sans MT" panose="020B0502020104020203" pitchFamily="34" charset="0"/>
            </a:endParaRPr>
          </a:p>
        </p:txBody>
      </p:sp>
    </p:spTree>
    <p:extLst>
      <p:ext uri="{BB962C8B-B14F-4D97-AF65-F5344CB8AC3E}">
        <p14:creationId xmlns:p14="http://schemas.microsoft.com/office/powerpoint/2010/main" val="63195349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75000"/>
            </a:schemeClr>
          </a:solidFill>
        </p:spPr>
        <p:txBody>
          <a:bodyPr/>
          <a:lstStyle/>
          <a:p>
            <a:r>
              <a:rPr lang="en-US" dirty="0" smtClean="0">
                <a:solidFill>
                  <a:schemeClr val="bg1"/>
                </a:solidFill>
              </a:rPr>
              <a:t>How You Can Help Us</a:t>
            </a:r>
            <a:endParaRPr lang="en-US" dirty="0">
              <a:solidFill>
                <a:schemeClr val="bg1"/>
              </a:solidFill>
            </a:endParaRPr>
          </a:p>
        </p:txBody>
      </p:sp>
      <p:sp>
        <p:nvSpPr>
          <p:cNvPr id="4" name="Text Placeholder 3"/>
          <p:cNvSpPr>
            <a:spLocks noGrp="1"/>
          </p:cNvSpPr>
          <p:nvPr>
            <p:ph type="body" idx="1"/>
          </p:nvPr>
        </p:nvSpPr>
        <p:spPr>
          <a:solidFill>
            <a:schemeClr val="accent1"/>
          </a:solidFill>
        </p:spPr>
        <p:txBody>
          <a:bodyPr/>
          <a:lstStyle/>
          <a:p>
            <a:pPr algn="ctr"/>
            <a:r>
              <a:rPr lang="en-US" sz="3200" cap="none" dirty="0" smtClean="0">
                <a:solidFill>
                  <a:schemeClr val="bg1"/>
                </a:solidFill>
              </a:rPr>
              <a:t>Best-Practices</a:t>
            </a:r>
            <a:endParaRPr lang="en-US" cap="none" dirty="0">
              <a:solidFill>
                <a:schemeClr val="bg1"/>
              </a:solidFill>
            </a:endParaRPr>
          </a:p>
        </p:txBody>
      </p:sp>
      <p:sp>
        <p:nvSpPr>
          <p:cNvPr id="5" name="Content Placeholder 4"/>
          <p:cNvSpPr>
            <a:spLocks noGrp="1"/>
          </p:cNvSpPr>
          <p:nvPr>
            <p:ph sz="half" idx="2"/>
          </p:nvPr>
        </p:nvSpPr>
        <p:spPr/>
        <p:txBody>
          <a:bodyPr>
            <a:normAutofit/>
          </a:bodyPr>
          <a:lstStyle/>
          <a:p>
            <a:pPr>
              <a:spcAft>
                <a:spcPts val="600"/>
              </a:spcAft>
              <a:buClr>
                <a:schemeClr val="tx2"/>
              </a:buClr>
              <a:buSzPct val="110000"/>
              <a:buFont typeface="Arial" panose="020B0604020202020204" pitchFamily="34" charset="0"/>
              <a:buChar char="•"/>
            </a:pPr>
            <a:r>
              <a:rPr lang="en-US" dirty="0" smtClean="0"/>
              <a:t>We’re putting together an online resource</a:t>
            </a:r>
          </a:p>
          <a:p>
            <a:pPr lvl="1">
              <a:spcAft>
                <a:spcPts val="2400"/>
              </a:spcAft>
              <a:buClr>
                <a:schemeClr val="tx2"/>
              </a:buClr>
              <a:buSzPct val="65000"/>
              <a:buFont typeface="Wingdings" panose="05000000000000000000" pitchFamily="2" charset="2"/>
              <a:buChar char="q"/>
            </a:pPr>
            <a:r>
              <a:rPr lang="en-US" dirty="0" smtClean="0"/>
              <a:t>All ESC and WDA “best” </a:t>
            </a:r>
            <a:r>
              <a:rPr lang="en-US" dirty="0" smtClean="0">
                <a:solidFill>
                  <a:schemeClr val="tx2">
                    <a:lumMod val="75000"/>
                  </a:schemeClr>
                </a:solidFill>
              </a:rPr>
              <a:t>partnership</a:t>
            </a:r>
            <a:r>
              <a:rPr lang="en-US" dirty="0" smtClean="0"/>
              <a:t> programs</a:t>
            </a:r>
          </a:p>
          <a:p>
            <a:pPr>
              <a:spcAft>
                <a:spcPts val="2400"/>
              </a:spcAft>
              <a:buClr>
                <a:schemeClr val="tx2"/>
              </a:buClr>
              <a:buSzPct val="110000"/>
              <a:buFont typeface="Arial" panose="020B0604020202020204" pitchFamily="34" charset="0"/>
              <a:buChar char="•"/>
            </a:pPr>
            <a:r>
              <a:rPr lang="en-US" dirty="0" smtClean="0"/>
              <a:t>Tell us who would know this for your area</a:t>
            </a:r>
          </a:p>
          <a:p>
            <a:pPr>
              <a:spcAft>
                <a:spcPts val="2400"/>
              </a:spcAft>
              <a:buClr>
                <a:schemeClr val="tx2"/>
              </a:buClr>
              <a:buSzPct val="110000"/>
              <a:buFont typeface="Arial" panose="020B0604020202020204" pitchFamily="34" charset="0"/>
              <a:buChar char="•"/>
            </a:pPr>
            <a:r>
              <a:rPr lang="en-US" dirty="0" smtClean="0"/>
              <a:t>Tell us your best-practices</a:t>
            </a:r>
            <a:endParaRPr lang="en-US" dirty="0"/>
          </a:p>
        </p:txBody>
      </p:sp>
      <p:sp>
        <p:nvSpPr>
          <p:cNvPr id="6" name="Text Placeholder 5"/>
          <p:cNvSpPr>
            <a:spLocks noGrp="1"/>
          </p:cNvSpPr>
          <p:nvPr>
            <p:ph type="body" sz="quarter" idx="3"/>
          </p:nvPr>
        </p:nvSpPr>
        <p:spPr>
          <a:solidFill>
            <a:schemeClr val="accent1"/>
          </a:solidFill>
        </p:spPr>
        <p:txBody>
          <a:bodyPr>
            <a:normAutofit/>
          </a:bodyPr>
          <a:lstStyle/>
          <a:p>
            <a:pPr algn="ctr"/>
            <a:r>
              <a:rPr lang="en-US" sz="3200" cap="none" dirty="0" smtClean="0">
                <a:solidFill>
                  <a:schemeClr val="bg1"/>
                </a:solidFill>
              </a:rPr>
              <a:t>People to Interview</a:t>
            </a:r>
            <a:endParaRPr lang="en-US" sz="3200" cap="none" dirty="0">
              <a:solidFill>
                <a:schemeClr val="bg1"/>
              </a:solidFill>
            </a:endParaRPr>
          </a:p>
        </p:txBody>
      </p:sp>
      <p:sp>
        <p:nvSpPr>
          <p:cNvPr id="7" name="Content Placeholder 6"/>
          <p:cNvSpPr>
            <a:spLocks noGrp="1"/>
          </p:cNvSpPr>
          <p:nvPr>
            <p:ph sz="quarter" idx="4"/>
          </p:nvPr>
        </p:nvSpPr>
        <p:spPr>
          <a:xfrm>
            <a:off x="4645025" y="2362200"/>
            <a:ext cx="4041775" cy="4038600"/>
          </a:xfrm>
        </p:spPr>
        <p:txBody>
          <a:bodyPr>
            <a:normAutofit/>
          </a:bodyPr>
          <a:lstStyle/>
          <a:p>
            <a:pPr>
              <a:spcAft>
                <a:spcPts val="600"/>
              </a:spcAft>
              <a:buClr>
                <a:schemeClr val="tx2"/>
              </a:buClr>
              <a:buSzPct val="110000"/>
              <a:buFont typeface="Arial" panose="020B0604020202020204" pitchFamily="34" charset="0"/>
              <a:buChar char="•"/>
            </a:pPr>
            <a:r>
              <a:rPr lang="en-US" dirty="0" smtClean="0"/>
              <a:t>We need to interview people in different occupations across the state.</a:t>
            </a:r>
          </a:p>
          <a:p>
            <a:pPr lvl="1">
              <a:spcAft>
                <a:spcPts val="2400"/>
              </a:spcAft>
              <a:buClr>
                <a:schemeClr val="tx2"/>
              </a:buClr>
              <a:buSzPct val="65000"/>
              <a:buFont typeface="Wingdings" panose="05000000000000000000" pitchFamily="2" charset="2"/>
              <a:buChar char="q"/>
            </a:pPr>
            <a:r>
              <a:rPr lang="en-US" dirty="0" smtClean="0"/>
              <a:t>To share with students</a:t>
            </a:r>
          </a:p>
          <a:p>
            <a:pPr>
              <a:spcAft>
                <a:spcPts val="2400"/>
              </a:spcAft>
              <a:buClr>
                <a:schemeClr val="tx2"/>
              </a:buClr>
              <a:buSzPct val="110000"/>
              <a:buFont typeface="Arial" panose="020B0604020202020204" pitchFamily="34" charset="0"/>
              <a:buChar char="•"/>
            </a:pPr>
            <a:r>
              <a:rPr lang="en-US" dirty="0" smtClean="0"/>
              <a:t>Who can connect us with people to interview?</a:t>
            </a:r>
            <a:endParaRPr lang="en-US" dirty="0"/>
          </a:p>
        </p:txBody>
      </p:sp>
    </p:spTree>
    <p:extLst>
      <p:ext uri="{BB962C8B-B14F-4D97-AF65-F5344CB8AC3E}">
        <p14:creationId xmlns:p14="http://schemas.microsoft.com/office/powerpoint/2010/main" val="4231538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bg/>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P spid="5" grpId="0" uiExpand="1" build="p"/>
      <p:bldP spid="6" grpId="0" uiExpand="1" build="p" animBg="1"/>
      <p:bldP spid="7"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75000"/>
            </a:schemeClr>
          </a:solidFill>
        </p:spPr>
        <p:txBody>
          <a:bodyPr/>
          <a:lstStyle/>
          <a:p>
            <a:r>
              <a:rPr lang="en-US" dirty="0" smtClean="0">
                <a:solidFill>
                  <a:schemeClr val="bg1"/>
                </a:solidFill>
              </a:rPr>
              <a:t>Contact Information</a:t>
            </a:r>
            <a:endParaRPr lang="en-US" dirty="0">
              <a:solidFill>
                <a:schemeClr val="bg1"/>
              </a:solidFill>
            </a:endParaRPr>
          </a:p>
        </p:txBody>
      </p:sp>
      <p:pic>
        <p:nvPicPr>
          <p:cNvPr id="7" name="Picture 2" descr="Potrait of Lori Knight"/>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753" b="8753"/>
          <a:stretch/>
        </p:blipFill>
        <p:spPr bwMode="auto">
          <a:xfrm>
            <a:off x="1080885" y="3200400"/>
            <a:ext cx="783431" cy="97564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sz="half" idx="1"/>
          </p:nvPr>
        </p:nvSpPr>
        <p:spPr>
          <a:xfrm>
            <a:off x="457200" y="2133601"/>
            <a:ext cx="4343400" cy="1143000"/>
          </a:xfrm>
        </p:spPr>
        <p:txBody>
          <a:bodyPr>
            <a:normAutofit/>
          </a:bodyPr>
          <a:lstStyle/>
          <a:p>
            <a:pPr marL="0" indent="0">
              <a:spcBef>
                <a:spcPts val="0"/>
              </a:spcBef>
              <a:buNone/>
              <a:tabLst>
                <a:tab pos="5200650" algn="l"/>
              </a:tabLst>
            </a:pPr>
            <a:r>
              <a:rPr lang="en-US" sz="2000" b="1" spc="100" dirty="0" smtClean="0">
                <a:solidFill>
                  <a:schemeClr val="accent1">
                    <a:lumMod val="75000"/>
                  </a:schemeClr>
                </a:solidFill>
                <a:latin typeface="Gill Sans MT" panose="020B0502020104020203" pitchFamily="34" charset="0"/>
              </a:rPr>
              <a:t>Lorena Knight (Lori) </a:t>
            </a:r>
            <a:r>
              <a:rPr lang="en-US" sz="2000" spc="100" dirty="0" smtClean="0">
                <a:latin typeface="Gill Sans MT" panose="020B0502020104020203" pitchFamily="34" charset="0"/>
              </a:rPr>
              <a:t>512.463.4879</a:t>
            </a:r>
            <a:r>
              <a:rPr lang="en-US" sz="2000" spc="100" dirty="0">
                <a:latin typeface="Gill Sans MT" panose="020B0502020104020203" pitchFamily="34" charset="0"/>
              </a:rPr>
              <a:t>	</a:t>
            </a:r>
            <a:r>
              <a:rPr lang="en-US" sz="2000" spc="100" dirty="0" smtClean="0">
                <a:latin typeface="Gill Sans MT" panose="020B0502020104020203" pitchFamily="34" charset="0"/>
              </a:rPr>
              <a:t>lorena.knight@twc.state.tx.us	</a:t>
            </a:r>
            <a:endParaRPr lang="en-US" sz="1800" b="1" spc="100" dirty="0" smtClean="0">
              <a:latin typeface="Gill Sans MT" panose="020B0502020104020203" pitchFamily="34" charset="0"/>
            </a:endParaRPr>
          </a:p>
          <a:p>
            <a:pPr marL="0" indent="0">
              <a:buNone/>
            </a:pPr>
            <a:endParaRPr lang="en-US" sz="2000" spc="100" dirty="0" smtClean="0">
              <a:latin typeface="Gill Sans MT" panose="020B0502020104020203" pitchFamily="34" charset="0"/>
            </a:endParaRPr>
          </a:p>
          <a:p>
            <a:endParaRPr lang="en-US" spc="100" dirty="0">
              <a:latin typeface="Gill Sans MT" panose="020B0502020104020203" pitchFamily="34" charset="0"/>
            </a:endParaRPr>
          </a:p>
        </p:txBody>
      </p:sp>
      <p:pic>
        <p:nvPicPr>
          <p:cNvPr id="8" name="Picture 2" descr="This is a photo of Karla Jasen." title="Karla"/>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7395"/>
          <a:stretch/>
        </p:blipFill>
        <p:spPr bwMode="auto">
          <a:xfrm>
            <a:off x="7467600" y="3200400"/>
            <a:ext cx="885825" cy="97564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ontent Placeholder 4"/>
          <p:cNvSpPr>
            <a:spLocks noGrp="1"/>
          </p:cNvSpPr>
          <p:nvPr>
            <p:ph sz="half" idx="2"/>
          </p:nvPr>
        </p:nvSpPr>
        <p:spPr>
          <a:xfrm>
            <a:off x="4648200" y="2133600"/>
            <a:ext cx="4038600" cy="4525963"/>
          </a:xfrm>
        </p:spPr>
        <p:txBody>
          <a:bodyPr/>
          <a:lstStyle/>
          <a:p>
            <a:pPr marL="0" indent="0" algn="r">
              <a:spcBef>
                <a:spcPts val="0"/>
              </a:spcBef>
              <a:buNone/>
            </a:pPr>
            <a:r>
              <a:rPr lang="en-US" sz="2000" b="1" spc="100" dirty="0">
                <a:solidFill>
                  <a:schemeClr val="accent1">
                    <a:lumMod val="75000"/>
                  </a:schemeClr>
                </a:solidFill>
                <a:latin typeface="Gill Sans MT" panose="020B0502020104020203" pitchFamily="34" charset="0"/>
              </a:rPr>
              <a:t>Karla Jasen</a:t>
            </a:r>
          </a:p>
          <a:p>
            <a:pPr marL="0" indent="0" algn="r">
              <a:spcBef>
                <a:spcPts val="0"/>
              </a:spcBef>
              <a:buNone/>
            </a:pPr>
            <a:r>
              <a:rPr lang="en-US" sz="2000" spc="100" dirty="0">
                <a:latin typeface="Gill Sans MT" panose="020B0502020104020203" pitchFamily="34" charset="0"/>
              </a:rPr>
              <a:t>512.936.3193</a:t>
            </a:r>
          </a:p>
          <a:p>
            <a:pPr marL="0" indent="0" algn="r">
              <a:spcBef>
                <a:spcPts val="0"/>
              </a:spcBef>
              <a:buNone/>
            </a:pPr>
            <a:r>
              <a:rPr lang="en-US" sz="2000" spc="100" dirty="0">
                <a:latin typeface="Gill Sans MT" panose="020B0502020104020203" pitchFamily="34" charset="0"/>
              </a:rPr>
              <a:t>karla.jasen@twc.state.tx.us</a:t>
            </a:r>
          </a:p>
          <a:p>
            <a:endParaRPr lang="en-US" spc="100" dirty="0">
              <a:latin typeface="Gill Sans MT" panose="020B0502020104020203" pitchFamily="34" charset="0"/>
            </a:endParaRPr>
          </a:p>
        </p:txBody>
      </p:sp>
      <p:sp>
        <p:nvSpPr>
          <p:cNvPr id="4" name="TextBox 3"/>
          <p:cNvSpPr txBox="1"/>
          <p:nvPr/>
        </p:nvSpPr>
        <p:spPr>
          <a:xfrm>
            <a:off x="429713" y="4343400"/>
            <a:ext cx="8284576" cy="1508105"/>
          </a:xfrm>
          <a:prstGeom prst="rect">
            <a:avLst/>
          </a:prstGeom>
          <a:noFill/>
        </p:spPr>
        <p:txBody>
          <a:bodyPr wrap="none" rtlCol="0">
            <a:spAutoFit/>
          </a:bodyPr>
          <a:lstStyle/>
          <a:p>
            <a:pPr algn="ctr">
              <a:lnSpc>
                <a:spcPct val="200000"/>
              </a:lnSpc>
            </a:pPr>
            <a:r>
              <a:rPr lang="en-US" sz="2800" spc="100" dirty="0" smtClean="0">
                <a:effectLst>
                  <a:outerShdw blurRad="38100" dist="38100" dir="2700000" algn="tl">
                    <a:srgbClr val="000000">
                      <a:alpha val="43137"/>
                    </a:srgbClr>
                  </a:outerShdw>
                </a:effectLst>
                <a:latin typeface="Gill Sans MT" panose="020B0502020104020203" pitchFamily="34" charset="0"/>
              </a:rPr>
              <a:t>Or email our </a:t>
            </a:r>
            <a:r>
              <a:rPr lang="en-US" sz="2800" u="sng" spc="100" dirty="0" smtClean="0">
                <a:effectLst>
                  <a:outerShdw blurRad="38100" dist="38100" dir="2700000" algn="tl">
                    <a:srgbClr val="000000">
                      <a:alpha val="43137"/>
                    </a:srgbClr>
                  </a:outerShdw>
                </a:effectLst>
                <a:latin typeface="Gill Sans MT" panose="020B0502020104020203" pitchFamily="34" charset="0"/>
              </a:rPr>
              <a:t>shared</a:t>
            </a:r>
            <a:r>
              <a:rPr lang="en-US" sz="2800" spc="100" dirty="0" smtClean="0">
                <a:effectLst>
                  <a:outerShdw blurRad="38100" dist="38100" dir="2700000" algn="tl">
                    <a:srgbClr val="000000">
                      <a:alpha val="43137"/>
                    </a:srgbClr>
                  </a:outerShdw>
                </a:effectLst>
                <a:latin typeface="Gill Sans MT" panose="020B0502020104020203" pitchFamily="34" charset="0"/>
              </a:rPr>
              <a:t> account at:</a:t>
            </a:r>
          </a:p>
          <a:p>
            <a:pPr algn="ctr"/>
            <a:r>
              <a:rPr lang="en-US" sz="3600" b="1" spc="100" dirty="0" smtClean="0">
                <a:solidFill>
                  <a:schemeClr val="accent1">
                    <a:lumMod val="75000"/>
                  </a:schemeClr>
                </a:solidFill>
                <a:latin typeface="Gill Sans MT" panose="020B0502020104020203" pitchFamily="34" charset="0"/>
              </a:rPr>
              <a:t>careerinformation@twc.state.tx.us</a:t>
            </a:r>
            <a:r>
              <a:rPr lang="en-US" sz="3200" b="1" spc="100" dirty="0" smtClean="0">
                <a:effectLst>
                  <a:outerShdw blurRad="38100" dist="38100" dir="2700000" algn="tl">
                    <a:srgbClr val="000000">
                      <a:alpha val="43137"/>
                    </a:srgbClr>
                  </a:outerShdw>
                </a:effectLst>
                <a:latin typeface="Gill Sans MT" panose="020B0502020104020203" pitchFamily="34" charset="0"/>
              </a:rPr>
              <a:t> </a:t>
            </a:r>
            <a:endParaRPr lang="en-US" sz="3200" b="1" spc="100" dirty="0">
              <a:effectLst>
                <a:outerShdw blurRad="38100" dist="38100" dir="2700000" algn="tl">
                  <a:srgbClr val="000000">
                    <a:alpha val="43137"/>
                  </a:srgbClr>
                </a:outerShdw>
              </a:effectLst>
              <a:latin typeface="Gill Sans MT" panose="020B0502020104020203" pitchFamily="34" charset="0"/>
            </a:endParaRPr>
          </a:p>
        </p:txBody>
      </p:sp>
    </p:spTree>
    <p:extLst>
      <p:ext uri="{BB962C8B-B14F-4D97-AF65-F5344CB8AC3E}">
        <p14:creationId xmlns:p14="http://schemas.microsoft.com/office/powerpoint/2010/main" val="299172726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75000"/>
            </a:schemeClr>
          </a:solidFill>
        </p:spPr>
        <p:txBody>
          <a:bodyPr/>
          <a:lstStyle/>
          <a:p>
            <a:r>
              <a:rPr lang="en-US" dirty="0" smtClean="0">
                <a:solidFill>
                  <a:schemeClr val="bg1"/>
                </a:solidFill>
                <a:uFill>
                  <a:solidFill>
                    <a:schemeClr val="tx1">
                      <a:lumMod val="65000"/>
                      <a:lumOff val="35000"/>
                    </a:schemeClr>
                  </a:solidFill>
                </a:uFill>
              </a:rPr>
              <a:t>Want to be notified?</a:t>
            </a:r>
            <a:endParaRPr lang="en-US" dirty="0">
              <a:solidFill>
                <a:schemeClr val="bg1"/>
              </a:solidFill>
              <a:uFill>
                <a:solidFill>
                  <a:schemeClr val="tx1">
                    <a:lumMod val="65000"/>
                    <a:lumOff val="35000"/>
                  </a:schemeClr>
                </a:solidFill>
              </a:uFill>
            </a:endParaRPr>
          </a:p>
        </p:txBody>
      </p:sp>
      <p:sp>
        <p:nvSpPr>
          <p:cNvPr id="3" name="Content Placeholder 2"/>
          <p:cNvSpPr>
            <a:spLocks noGrp="1"/>
          </p:cNvSpPr>
          <p:nvPr>
            <p:ph idx="1"/>
          </p:nvPr>
        </p:nvSpPr>
        <p:spPr>
          <a:xfrm>
            <a:off x="457200" y="1646237"/>
            <a:ext cx="7467600" cy="4949898"/>
          </a:xfrm>
        </p:spPr>
        <p:txBody>
          <a:bodyPr>
            <a:normAutofit fontScale="92500" lnSpcReduction="20000"/>
          </a:bodyPr>
          <a:lstStyle/>
          <a:p>
            <a:pPr>
              <a:buClr>
                <a:schemeClr val="tx2"/>
              </a:buClr>
            </a:pPr>
            <a:r>
              <a:rPr lang="en-US" dirty="0" smtClean="0"/>
              <a:t>To be added to our mailing list:</a:t>
            </a:r>
          </a:p>
          <a:p>
            <a:pPr lvl="1">
              <a:buClr>
                <a:schemeClr val="tx2"/>
              </a:buClr>
              <a:buSzPct val="50000"/>
              <a:buFont typeface="Wingdings" panose="05000000000000000000" pitchFamily="2" charset="2"/>
              <a:buChar char="q"/>
            </a:pPr>
            <a:r>
              <a:rPr lang="en-US" dirty="0" smtClean="0"/>
              <a:t>Email </a:t>
            </a:r>
            <a:r>
              <a:rPr lang="en-US" dirty="0" smtClean="0">
                <a:solidFill>
                  <a:schemeClr val="tx2"/>
                </a:solidFill>
              </a:rPr>
              <a:t>careerinformation@twc.state.tx.us</a:t>
            </a:r>
          </a:p>
          <a:p>
            <a:pPr lvl="1">
              <a:buClr>
                <a:schemeClr val="tx2"/>
              </a:buClr>
              <a:buSzPct val="50000"/>
              <a:buFont typeface="Wingdings" panose="05000000000000000000" pitchFamily="2" charset="2"/>
              <a:buChar char="q"/>
            </a:pPr>
            <a:r>
              <a:rPr lang="en-US" dirty="0" smtClean="0"/>
              <a:t>Call our hotline 1-800-822-PLAN (7526)</a:t>
            </a:r>
          </a:p>
          <a:p>
            <a:pPr lvl="1">
              <a:buClr>
                <a:schemeClr val="tx2"/>
              </a:buClr>
            </a:pPr>
            <a:endParaRPr lang="en-US" dirty="0" smtClean="0">
              <a:solidFill>
                <a:schemeClr val="tx1">
                  <a:lumMod val="65000"/>
                  <a:lumOff val="35000"/>
                </a:schemeClr>
              </a:solidFill>
            </a:endParaRPr>
          </a:p>
          <a:p>
            <a:pPr lvl="1">
              <a:buClr>
                <a:schemeClr val="tx2"/>
              </a:buClr>
            </a:pPr>
            <a:endParaRPr lang="en-US" sz="800" dirty="0" smtClean="0">
              <a:solidFill>
                <a:schemeClr val="tx1">
                  <a:lumMod val="65000"/>
                  <a:lumOff val="35000"/>
                </a:schemeClr>
              </a:solidFill>
            </a:endParaRPr>
          </a:p>
          <a:p>
            <a:pPr>
              <a:buClr>
                <a:schemeClr val="tx2"/>
              </a:buClr>
            </a:pPr>
            <a:r>
              <a:rPr lang="en-US" dirty="0"/>
              <a:t>You will get notifications regarding:</a:t>
            </a:r>
          </a:p>
          <a:p>
            <a:pPr lvl="1">
              <a:buClr>
                <a:schemeClr val="tx2"/>
              </a:buClr>
              <a:buSzPct val="50000"/>
              <a:buFont typeface="Wingdings" panose="05000000000000000000" pitchFamily="2" charset="2"/>
              <a:buChar char="q"/>
            </a:pPr>
            <a:r>
              <a:rPr lang="en-US" dirty="0"/>
              <a:t>Publication releases/updates</a:t>
            </a:r>
          </a:p>
          <a:p>
            <a:pPr lvl="1">
              <a:buClr>
                <a:schemeClr val="tx2"/>
              </a:buClr>
              <a:buSzPct val="50000"/>
              <a:buFont typeface="Wingdings" panose="05000000000000000000" pitchFamily="2" charset="2"/>
              <a:buChar char="q"/>
            </a:pPr>
            <a:r>
              <a:rPr lang="en-US" dirty="0"/>
              <a:t>Software releases/updates</a:t>
            </a:r>
          </a:p>
          <a:p>
            <a:pPr lvl="1">
              <a:buClr>
                <a:schemeClr val="tx2"/>
              </a:buClr>
              <a:buSzPct val="50000"/>
              <a:buFont typeface="Wingdings" panose="05000000000000000000" pitchFamily="2" charset="2"/>
              <a:buChar char="q"/>
            </a:pPr>
            <a:r>
              <a:rPr lang="en-US" dirty="0"/>
              <a:t>Webinar announcements</a:t>
            </a:r>
          </a:p>
          <a:p>
            <a:pPr lvl="1">
              <a:buClr>
                <a:schemeClr val="tx2"/>
              </a:buClr>
            </a:pPr>
            <a:endParaRPr lang="en-US" sz="2400" dirty="0" smtClean="0">
              <a:solidFill>
                <a:schemeClr val="tx1">
                  <a:lumMod val="65000"/>
                  <a:lumOff val="35000"/>
                </a:schemeClr>
              </a:solidFill>
            </a:endParaRPr>
          </a:p>
          <a:p>
            <a:pPr>
              <a:buClr>
                <a:schemeClr val="tx2"/>
              </a:buClr>
            </a:pPr>
            <a:r>
              <a:rPr lang="en-US" dirty="0" smtClean="0"/>
              <a:t>To receive TWC legislative updates</a:t>
            </a:r>
          </a:p>
          <a:p>
            <a:pPr lvl="1">
              <a:buClr>
                <a:schemeClr val="tx2"/>
              </a:buClr>
              <a:buSzPct val="50000"/>
              <a:buFont typeface="Wingdings" panose="05000000000000000000" pitchFamily="2" charset="2"/>
              <a:buChar char="q"/>
            </a:pPr>
            <a:r>
              <a:rPr lang="en-US" dirty="0" smtClean="0"/>
              <a:t>Scan the QR code on the right</a:t>
            </a:r>
          </a:p>
        </p:txBody>
      </p:sp>
      <p:pic>
        <p:nvPicPr>
          <p:cNvPr id="4" name="Picture 2" descr="qrcode 24997351&#10;This QR code takes users to the main TWC mailing list." title="QR Cod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4604" y="3962400"/>
            <a:ext cx="2626995" cy="2667000"/>
          </a:xfrm>
          <a:prstGeom prst="rect">
            <a:avLst/>
          </a:prstGeom>
          <a:noFill/>
          <a:ln w="2857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1905000" y="6260068"/>
            <a:ext cx="2322609" cy="400110"/>
          </a:xfrm>
          <a:prstGeom prst="rect">
            <a:avLst/>
          </a:prstGeom>
        </p:spPr>
        <p:txBody>
          <a:bodyPr wrap="square">
            <a:spAutoFit/>
          </a:bodyPr>
          <a:lstStyle/>
          <a:p>
            <a:r>
              <a:rPr lang="en-US" sz="2000" dirty="0">
                <a:solidFill>
                  <a:schemeClr val="tx2"/>
                </a:solidFill>
              </a:rPr>
              <a:t>http://bit.ly/YUB3cD </a:t>
            </a:r>
          </a:p>
        </p:txBody>
      </p:sp>
    </p:spTree>
    <p:extLst>
      <p:ext uri="{BB962C8B-B14F-4D97-AF65-F5344CB8AC3E}">
        <p14:creationId xmlns:p14="http://schemas.microsoft.com/office/powerpoint/2010/main" val="778718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txBox="1">
            <a:spLocks noGrp="1"/>
          </p:cNvSpPr>
          <p:nvPr>
            <p:ph idx="1"/>
          </p:nvPr>
        </p:nvSpPr>
        <p:spPr>
          <a:xfrm>
            <a:off x="533400" y="1887307"/>
            <a:ext cx="8229600" cy="4296561"/>
          </a:xfrm>
          <a:prstGeom prst="rect">
            <a:avLst/>
          </a:prstGeom>
          <a:noFill/>
        </p:spPr>
        <p:txBody>
          <a:bodyPr wrap="square" rtlCol="0">
            <a:spAutoFit/>
          </a:bodyPr>
          <a:lstStyle/>
          <a:p>
            <a:pPr marL="285750" indent="-285750">
              <a:spcAft>
                <a:spcPts val="1800"/>
              </a:spcAft>
              <a:buClr>
                <a:schemeClr val="tx2"/>
              </a:buClr>
            </a:pPr>
            <a:r>
              <a:rPr lang="en-US" dirty="0" smtClean="0"/>
              <a:t>Follow </a:t>
            </a:r>
            <a:r>
              <a:rPr lang="en-US" dirty="0"/>
              <a:t>this link: </a:t>
            </a:r>
            <a:r>
              <a:rPr lang="en-US" b="1" dirty="0" smtClean="0">
                <a:solidFill>
                  <a:schemeClr val="tx2"/>
                </a:solidFill>
              </a:rPr>
              <a:t>www.lmci.state.tx.us/counselors/presentations/presentations.asp</a:t>
            </a:r>
          </a:p>
          <a:p>
            <a:pPr marL="285750" indent="-285750">
              <a:buClr>
                <a:schemeClr val="tx2"/>
              </a:buClr>
              <a:buSzPct val="125000"/>
            </a:pPr>
            <a:r>
              <a:rPr lang="en-US" sz="2400" dirty="0" smtClean="0"/>
              <a:t>Or go to the C</a:t>
            </a:r>
            <a:r>
              <a:rPr lang="en-US" sz="2400" i="1" dirty="0" smtClean="0"/>
              <a:t>ounselor/Teacher </a:t>
            </a:r>
            <a:r>
              <a:rPr lang="en-US" sz="2400" dirty="0" smtClean="0"/>
              <a:t>section of the </a:t>
            </a:r>
            <a:r>
              <a:rPr lang="en-US" dirty="0"/>
              <a:t>LMCI website at </a:t>
            </a:r>
            <a:r>
              <a:rPr lang="en-US" b="1" dirty="0" smtClean="0">
                <a:solidFill>
                  <a:schemeClr val="tx2"/>
                </a:solidFill>
              </a:rPr>
              <a:t>www.lmci.state.tx.us</a:t>
            </a:r>
          </a:p>
          <a:p>
            <a:pPr lvl="1" indent="-342900">
              <a:spcAft>
                <a:spcPts val="1800"/>
              </a:spcAft>
              <a:buClr>
                <a:schemeClr val="tx2"/>
              </a:buClr>
              <a:buSzPct val="50000"/>
              <a:buFont typeface="Wingdings" panose="05000000000000000000" pitchFamily="2" charset="2"/>
              <a:buChar char="q"/>
            </a:pPr>
            <a:r>
              <a:rPr lang="en-US" sz="2400" dirty="0" smtClean="0"/>
              <a:t>First resource link on the left</a:t>
            </a:r>
          </a:p>
          <a:p>
            <a:pPr>
              <a:buClr>
                <a:schemeClr val="tx2"/>
              </a:buClr>
              <a:buSzPct val="100000"/>
            </a:pPr>
            <a:r>
              <a:rPr lang="en-US" b="1" dirty="0" smtClean="0">
                <a:solidFill>
                  <a:schemeClr val="tx2"/>
                </a:solidFill>
              </a:rPr>
              <a:t>Keep an eye out for future webinars</a:t>
            </a:r>
          </a:p>
          <a:p>
            <a:pPr marL="285750" indent="-285750">
              <a:buFont typeface="Arial" panose="020B0604020202020204" pitchFamily="34" charset="0"/>
              <a:buChar char="•"/>
            </a:pPr>
            <a:endParaRPr lang="en-US" sz="800" dirty="0" smtClean="0">
              <a:solidFill>
                <a:schemeClr val="tx1">
                  <a:lumMod val="65000"/>
                  <a:lumOff val="35000"/>
                </a:schemeClr>
              </a:solidFill>
            </a:endParaRPr>
          </a:p>
        </p:txBody>
      </p:sp>
      <p:sp>
        <p:nvSpPr>
          <p:cNvPr id="2" name="Title 1"/>
          <p:cNvSpPr>
            <a:spLocks noGrp="1"/>
          </p:cNvSpPr>
          <p:nvPr>
            <p:ph type="title"/>
          </p:nvPr>
        </p:nvSpPr>
        <p:spPr>
          <a:xfrm>
            <a:off x="152400" y="152400"/>
            <a:ext cx="8763000" cy="1295400"/>
          </a:xfrm>
          <a:solidFill>
            <a:schemeClr val="accent1">
              <a:lumMod val="75000"/>
            </a:schemeClr>
          </a:solidFill>
        </p:spPr>
        <p:txBody>
          <a:bodyPr/>
          <a:lstStyle/>
          <a:p>
            <a:r>
              <a:rPr lang="en-US" sz="4800" dirty="0" smtClean="0">
                <a:solidFill>
                  <a:schemeClr val="bg1"/>
                </a:solidFill>
                <a:uFill>
                  <a:solidFill>
                    <a:schemeClr val="tx1">
                      <a:lumMod val="65000"/>
                      <a:lumOff val="35000"/>
                    </a:schemeClr>
                  </a:solidFill>
                </a:uFill>
              </a:rPr>
              <a:t>Want the Archived Webinars? </a:t>
            </a:r>
            <a:endParaRPr lang="en-US" sz="4800" dirty="0">
              <a:solidFill>
                <a:schemeClr val="bg1"/>
              </a:solidFill>
              <a:uFill>
                <a:solidFill>
                  <a:schemeClr val="tx1">
                    <a:lumMod val="65000"/>
                    <a:lumOff val="35000"/>
                  </a:schemeClr>
                </a:solidFill>
              </a:uFill>
            </a:endParaRPr>
          </a:p>
        </p:txBody>
      </p:sp>
    </p:spTree>
    <p:extLst>
      <p:ext uri="{BB962C8B-B14F-4D97-AF65-F5344CB8AC3E}">
        <p14:creationId xmlns:p14="http://schemas.microsoft.com/office/powerpoint/2010/main" val="92367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solidFill>
            <a:schemeClr val="accent1">
              <a:lumMod val="75000"/>
            </a:schemeClr>
          </a:solidFill>
        </p:spPr>
        <p:txBody>
          <a:bodyPr/>
          <a:lstStyle/>
          <a:p>
            <a:r>
              <a:rPr lang="en-US" dirty="0" smtClean="0">
                <a:solidFill>
                  <a:schemeClr val="bg1"/>
                </a:solidFill>
              </a:rPr>
              <a:t>Before We Get Started</a:t>
            </a:r>
            <a:endParaRPr lang="en-US" dirty="0">
              <a:solidFill>
                <a:schemeClr val="bg1"/>
              </a:solidFill>
            </a:endParaRPr>
          </a:p>
        </p:txBody>
      </p:sp>
      <p:sp>
        <p:nvSpPr>
          <p:cNvPr id="2" name="Text Placeholder 1"/>
          <p:cNvSpPr>
            <a:spLocks noGrp="1"/>
          </p:cNvSpPr>
          <p:nvPr>
            <p:ph type="body" idx="1"/>
          </p:nvPr>
        </p:nvSpPr>
        <p:spPr>
          <a:solidFill>
            <a:schemeClr val="accent1"/>
          </a:solidFill>
        </p:spPr>
        <p:txBody>
          <a:bodyPr>
            <a:normAutofit/>
          </a:bodyPr>
          <a:lstStyle/>
          <a:p>
            <a:pPr algn="ctr"/>
            <a:r>
              <a:rPr lang="en-US" sz="3200" dirty="0" smtClean="0">
                <a:solidFill>
                  <a:schemeClr val="bg1"/>
                </a:solidFill>
              </a:rPr>
              <a:t>Housekeeping</a:t>
            </a:r>
            <a:endParaRPr lang="en-US" sz="3200" dirty="0">
              <a:solidFill>
                <a:schemeClr val="bg1"/>
              </a:solidFill>
            </a:endParaRPr>
          </a:p>
        </p:txBody>
      </p:sp>
      <p:sp>
        <p:nvSpPr>
          <p:cNvPr id="5" name="Content Placeholder 4"/>
          <p:cNvSpPr>
            <a:spLocks noGrp="1"/>
          </p:cNvSpPr>
          <p:nvPr>
            <p:ph sz="half" idx="2"/>
          </p:nvPr>
        </p:nvSpPr>
        <p:spPr>
          <a:xfrm>
            <a:off x="457200" y="2297112"/>
            <a:ext cx="4040188" cy="3951288"/>
          </a:xfrm>
        </p:spPr>
        <p:txBody>
          <a:bodyPr>
            <a:normAutofit/>
          </a:bodyPr>
          <a:lstStyle/>
          <a:p>
            <a:pPr>
              <a:buClr>
                <a:schemeClr val="tx2"/>
              </a:buClr>
            </a:pPr>
            <a:r>
              <a:rPr lang="en-US" sz="2800" dirty="0" smtClean="0"/>
              <a:t>Type questions in </a:t>
            </a:r>
            <a:r>
              <a:rPr lang="en-US" sz="4000" b="1" dirty="0" smtClean="0">
                <a:solidFill>
                  <a:schemeClr val="tx2"/>
                </a:solidFill>
                <a:effectLst>
                  <a:outerShdw blurRad="38100" dist="38100" dir="2700000" algn="tl">
                    <a:srgbClr val="000000">
                      <a:alpha val="43137"/>
                    </a:srgbClr>
                  </a:outerShdw>
                </a:effectLst>
              </a:rPr>
              <a:t>Q&amp;A</a:t>
            </a:r>
            <a:r>
              <a:rPr lang="en-US" sz="2800" dirty="0" smtClean="0"/>
              <a:t> box</a:t>
            </a:r>
          </a:p>
          <a:p>
            <a:pPr>
              <a:buClr>
                <a:schemeClr val="tx2"/>
              </a:buClr>
            </a:pPr>
            <a:r>
              <a:rPr lang="en-US" sz="2800" dirty="0" smtClean="0"/>
              <a:t>24-48 hours for more ?s</a:t>
            </a:r>
          </a:p>
          <a:p>
            <a:pPr>
              <a:buClr>
                <a:schemeClr val="tx2"/>
              </a:buClr>
            </a:pPr>
            <a:r>
              <a:rPr lang="en-US" sz="2800" dirty="0" smtClean="0"/>
              <a:t>We will post to our website:</a:t>
            </a:r>
          </a:p>
          <a:p>
            <a:pPr lvl="1">
              <a:buClr>
                <a:schemeClr val="tx2"/>
              </a:buClr>
              <a:buSzPct val="50000"/>
              <a:buFont typeface="Wingdings" panose="05000000000000000000" pitchFamily="2" charset="2"/>
              <a:buChar char="q"/>
            </a:pPr>
            <a:r>
              <a:rPr lang="en-US" sz="2400" dirty="0" smtClean="0"/>
              <a:t>Webinar recording</a:t>
            </a:r>
          </a:p>
          <a:p>
            <a:pPr lvl="1">
              <a:buClr>
                <a:schemeClr val="tx2"/>
              </a:buClr>
              <a:buSzPct val="50000"/>
              <a:buFont typeface="Wingdings" panose="05000000000000000000" pitchFamily="2" charset="2"/>
              <a:buChar char="q"/>
            </a:pPr>
            <a:r>
              <a:rPr lang="en-US" sz="2400" dirty="0" smtClean="0"/>
              <a:t>Q&amp;A Transcript</a:t>
            </a:r>
          </a:p>
          <a:p>
            <a:pPr lvl="1">
              <a:buClr>
                <a:schemeClr val="tx2"/>
              </a:buClr>
              <a:buSzPct val="50000"/>
              <a:buFont typeface="Wingdings" panose="05000000000000000000" pitchFamily="2" charset="2"/>
              <a:buChar char="q"/>
            </a:pPr>
            <a:r>
              <a:rPr lang="en-US" sz="2400" dirty="0" smtClean="0"/>
              <a:t>PowerPoint file</a:t>
            </a:r>
            <a:endParaRPr lang="en-US" sz="2400" dirty="0"/>
          </a:p>
        </p:txBody>
      </p:sp>
      <p:sp>
        <p:nvSpPr>
          <p:cNvPr id="3" name="Text Placeholder 2"/>
          <p:cNvSpPr>
            <a:spLocks noGrp="1"/>
          </p:cNvSpPr>
          <p:nvPr>
            <p:ph type="body" sz="quarter" idx="3"/>
          </p:nvPr>
        </p:nvSpPr>
        <p:spPr>
          <a:solidFill>
            <a:schemeClr val="accent1"/>
          </a:solidFill>
        </p:spPr>
        <p:txBody>
          <a:bodyPr>
            <a:normAutofit/>
          </a:bodyPr>
          <a:lstStyle/>
          <a:p>
            <a:pPr algn="ctr"/>
            <a:r>
              <a:rPr lang="en-US" sz="3200" dirty="0" smtClean="0">
                <a:solidFill>
                  <a:schemeClr val="bg1"/>
                </a:solidFill>
              </a:rPr>
              <a:t>Brief Announcements</a:t>
            </a:r>
            <a:endParaRPr lang="en-US" sz="3200" dirty="0">
              <a:solidFill>
                <a:schemeClr val="bg1"/>
              </a:solidFill>
            </a:endParaRPr>
          </a:p>
        </p:txBody>
      </p:sp>
      <p:sp>
        <p:nvSpPr>
          <p:cNvPr id="6" name="Content Placeholder 5"/>
          <p:cNvSpPr>
            <a:spLocks noGrp="1"/>
          </p:cNvSpPr>
          <p:nvPr>
            <p:ph sz="quarter" idx="4"/>
          </p:nvPr>
        </p:nvSpPr>
        <p:spPr>
          <a:xfrm>
            <a:off x="4645025" y="2362200"/>
            <a:ext cx="4041775" cy="3951288"/>
          </a:xfrm>
        </p:spPr>
        <p:txBody>
          <a:bodyPr>
            <a:normAutofit/>
          </a:bodyPr>
          <a:lstStyle/>
          <a:p>
            <a:pPr>
              <a:spcAft>
                <a:spcPts val="1200"/>
              </a:spcAft>
              <a:buClr>
                <a:schemeClr val="tx2"/>
              </a:buClr>
            </a:pPr>
            <a:r>
              <a:rPr lang="en-US" sz="2800" dirty="0" smtClean="0"/>
              <a:t>Working on a lot of projects this summer</a:t>
            </a:r>
          </a:p>
          <a:p>
            <a:pPr lvl="1">
              <a:spcAft>
                <a:spcPts val="1200"/>
              </a:spcAft>
              <a:buClr>
                <a:schemeClr val="tx2"/>
              </a:buClr>
            </a:pPr>
            <a:r>
              <a:rPr lang="en-US" dirty="0" smtClean="0"/>
              <a:t>We need your help on some</a:t>
            </a:r>
          </a:p>
          <a:p>
            <a:pPr>
              <a:spcAft>
                <a:spcPts val="1200"/>
              </a:spcAft>
              <a:buClr>
                <a:schemeClr val="tx2"/>
              </a:buClr>
            </a:pPr>
            <a:r>
              <a:rPr lang="en-US" sz="2800" dirty="0" smtClean="0"/>
              <a:t>Many new/fresh resources to come</a:t>
            </a:r>
            <a:endParaRPr lang="en-US" sz="2800" dirty="0"/>
          </a:p>
        </p:txBody>
      </p:sp>
    </p:spTree>
    <p:extLst>
      <p:ext uri="{BB962C8B-B14F-4D97-AF65-F5344CB8AC3E}">
        <p14:creationId xmlns:p14="http://schemas.microsoft.com/office/powerpoint/2010/main" val="525432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bg/>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1" end="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a:xfrm>
            <a:off x="685800" y="304800"/>
            <a:ext cx="7772400" cy="5638800"/>
          </a:xfrm>
          <a:solidFill>
            <a:schemeClr val="accent1">
              <a:lumMod val="75000"/>
            </a:schemeClr>
          </a:solidFill>
        </p:spPr>
        <p:txBody>
          <a:bodyPr/>
          <a:lstStyle/>
          <a:p>
            <a:r>
              <a:rPr lang="en-US" dirty="0" smtClean="0">
                <a:solidFill>
                  <a:schemeClr val="bg1"/>
                </a:solidFill>
              </a:rPr>
              <a:t>Time For Q&amp;A</a:t>
            </a:r>
            <a:endParaRPr lang="en-US" dirty="0">
              <a:solidFill>
                <a:schemeClr val="bg1"/>
              </a:solidFill>
            </a:endParaRPr>
          </a:p>
        </p:txBody>
      </p:sp>
      <p:sp>
        <p:nvSpPr>
          <p:cNvPr id="11" name="TextBox 10"/>
          <p:cNvSpPr txBox="1"/>
          <p:nvPr/>
        </p:nvSpPr>
        <p:spPr>
          <a:xfrm>
            <a:off x="0" y="6027003"/>
            <a:ext cx="9144000" cy="830997"/>
          </a:xfrm>
          <a:prstGeom prst="rect">
            <a:avLst/>
          </a:prstGeom>
          <a:solidFill>
            <a:schemeClr val="accent1">
              <a:lumMod val="40000"/>
              <a:lumOff val="60000"/>
            </a:schemeClr>
          </a:solidFill>
        </p:spPr>
        <p:txBody>
          <a:bodyPr wrap="square" rtlCol="0">
            <a:spAutoFit/>
          </a:bodyPr>
          <a:lstStyle/>
          <a:p>
            <a:pPr algn="ctr"/>
            <a:r>
              <a:rPr lang="en-US" sz="4800" dirty="0" smtClean="0"/>
              <a:t>careerinformation@twc.state.tx.us</a:t>
            </a:r>
            <a:endParaRPr lang="en-US" sz="4800" dirty="0"/>
          </a:p>
        </p:txBody>
      </p:sp>
      <p:sp>
        <p:nvSpPr>
          <p:cNvPr id="16" name="Title 8"/>
          <p:cNvSpPr txBox="1">
            <a:spLocks/>
          </p:cNvSpPr>
          <p:nvPr/>
        </p:nvSpPr>
        <p:spPr>
          <a:xfrm>
            <a:off x="685800" y="304800"/>
            <a:ext cx="7772400" cy="5638800"/>
          </a:xfrm>
          <a:prstGeom prst="rect">
            <a:avLst/>
          </a:prstGeom>
          <a:solidFill>
            <a:schemeClr val="accent1"/>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schemeClr val="bg1"/>
                </a:solidFill>
              </a:rPr>
              <a:t>Thank You</a:t>
            </a:r>
          </a:p>
          <a:p>
            <a:r>
              <a:rPr lang="en-US" dirty="0" smtClean="0">
                <a:solidFill>
                  <a:schemeClr val="bg1"/>
                </a:solidFill>
              </a:rPr>
              <a:t>Have a great day!</a:t>
            </a:r>
            <a:endParaRPr lang="en-US" dirty="0">
              <a:solidFill>
                <a:schemeClr val="bg1"/>
              </a:solidFill>
            </a:endParaRPr>
          </a:p>
        </p:txBody>
      </p:sp>
    </p:spTree>
    <p:extLst>
      <p:ext uri="{BB962C8B-B14F-4D97-AF65-F5344CB8AC3E}">
        <p14:creationId xmlns:p14="http://schemas.microsoft.com/office/powerpoint/2010/main" val="3441650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a:solidFill>
            <a:schemeClr val="accent1">
              <a:lumMod val="75000"/>
            </a:schemeClr>
          </a:solidFill>
        </p:spPr>
        <p:txBody>
          <a:bodyPr>
            <a:normAutofit/>
          </a:bodyPr>
          <a:lstStyle/>
          <a:p>
            <a:r>
              <a:rPr lang="en-US" dirty="0" smtClean="0">
                <a:solidFill>
                  <a:schemeClr val="bg1"/>
                </a:solidFill>
              </a:rPr>
              <a:t>Objectives:</a:t>
            </a:r>
            <a:endParaRPr lang="en-US" dirty="0">
              <a:solidFill>
                <a:schemeClr val="bg1"/>
              </a:solidFill>
            </a:endParaRPr>
          </a:p>
        </p:txBody>
      </p:sp>
      <p:sp>
        <p:nvSpPr>
          <p:cNvPr id="3" name="Content Placeholder 2"/>
          <p:cNvSpPr>
            <a:spLocks noGrp="1"/>
          </p:cNvSpPr>
          <p:nvPr>
            <p:ph idx="1"/>
          </p:nvPr>
        </p:nvSpPr>
        <p:spPr>
          <a:xfrm>
            <a:off x="457200" y="1874837"/>
            <a:ext cx="8229600" cy="4525963"/>
          </a:xfrm>
        </p:spPr>
        <p:txBody>
          <a:bodyPr>
            <a:normAutofit/>
          </a:bodyPr>
          <a:lstStyle/>
          <a:p>
            <a:pPr>
              <a:spcBef>
                <a:spcPts val="0"/>
              </a:spcBef>
              <a:spcAft>
                <a:spcPts val="600"/>
              </a:spcAft>
              <a:buClr>
                <a:schemeClr val="tx2"/>
              </a:buClr>
              <a:buSzPct val="110000"/>
              <a:buFont typeface="Arial" panose="020B0604020202020204" pitchFamily="34" charset="0"/>
              <a:buChar char="•"/>
            </a:pPr>
            <a:r>
              <a:rPr lang="en-US" spc="100" dirty="0" smtClean="0">
                <a:latin typeface="Gill Sans MT" panose="020B0502020104020203" pitchFamily="34" charset="0"/>
              </a:rPr>
              <a:t>Introduce the TWC Education Outreach team</a:t>
            </a:r>
          </a:p>
          <a:p>
            <a:pPr>
              <a:lnSpc>
                <a:spcPct val="150000"/>
              </a:lnSpc>
              <a:buClr>
                <a:schemeClr val="tx2"/>
              </a:buClr>
              <a:buSzPct val="110000"/>
              <a:buFont typeface="Arial" panose="020B0604020202020204" pitchFamily="34" charset="0"/>
              <a:buChar char="•"/>
            </a:pPr>
            <a:r>
              <a:rPr lang="en-US" spc="100" dirty="0" smtClean="0">
                <a:latin typeface="Gill Sans MT" panose="020B0502020104020203" pitchFamily="34" charset="0"/>
              </a:rPr>
              <a:t>Describe our services</a:t>
            </a:r>
          </a:p>
          <a:p>
            <a:pPr>
              <a:lnSpc>
                <a:spcPct val="150000"/>
              </a:lnSpc>
              <a:buClr>
                <a:schemeClr val="tx2"/>
              </a:buClr>
              <a:buSzPct val="110000"/>
              <a:buFont typeface="Arial" panose="020B0604020202020204" pitchFamily="34" charset="0"/>
              <a:buChar char="•"/>
            </a:pPr>
            <a:r>
              <a:rPr lang="en-US" spc="100" dirty="0" smtClean="0">
                <a:latin typeface="Gill Sans MT" panose="020B0502020104020203" pitchFamily="34" charset="0"/>
              </a:rPr>
              <a:t>Offer to share our materials</a:t>
            </a:r>
          </a:p>
          <a:p>
            <a:pPr>
              <a:lnSpc>
                <a:spcPct val="150000"/>
              </a:lnSpc>
              <a:buClr>
                <a:schemeClr val="tx2"/>
              </a:buClr>
              <a:buSzPct val="110000"/>
              <a:buFont typeface="Arial" panose="020B0604020202020204" pitchFamily="34" charset="0"/>
              <a:buChar char="•"/>
            </a:pPr>
            <a:r>
              <a:rPr lang="en-US" spc="100" dirty="0" smtClean="0">
                <a:latin typeface="Gill Sans MT" panose="020B0502020104020203" pitchFamily="34" charset="0"/>
              </a:rPr>
              <a:t>Request your help </a:t>
            </a:r>
            <a:endParaRPr lang="en-US" spc="100" dirty="0">
              <a:latin typeface="Gill Sans MT" panose="020B0502020104020203" pitchFamily="34" charset="0"/>
            </a:endParaRPr>
          </a:p>
        </p:txBody>
      </p:sp>
    </p:spTree>
    <p:extLst>
      <p:ext uri="{BB962C8B-B14F-4D97-AF65-F5344CB8AC3E}">
        <p14:creationId xmlns:p14="http://schemas.microsoft.com/office/powerpoint/2010/main" val="8712671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75000"/>
            </a:schemeClr>
          </a:solidFill>
        </p:spPr>
        <p:txBody>
          <a:bodyPr/>
          <a:lstStyle/>
          <a:p>
            <a:r>
              <a:rPr lang="en-US" dirty="0" smtClean="0">
                <a:solidFill>
                  <a:schemeClr val="bg1"/>
                </a:solidFill>
              </a:rPr>
              <a:t>How We Are Organized</a:t>
            </a:r>
            <a:endParaRPr lang="en-US" dirty="0">
              <a:solidFill>
                <a:schemeClr val="bg1"/>
              </a:solidFill>
            </a:endParaRPr>
          </a:p>
        </p:txBody>
      </p:sp>
      <p:graphicFrame>
        <p:nvGraphicFramePr>
          <p:cNvPr id="6" name="Content Placeholder 5" descr="Organizational chart to show where the Education Outreach team fits in the LMCI department"/>
          <p:cNvGraphicFramePr>
            <a:graphicFrameLocks noGrp="1"/>
          </p:cNvGraphicFramePr>
          <p:nvPr>
            <p:ph idx="1"/>
            <p:extLst>
              <p:ext uri="{D42A27DB-BD31-4B8C-83A1-F6EECF244321}">
                <p14:modId xmlns:p14="http://schemas.microsoft.com/office/powerpoint/2010/main" val="2243306439"/>
              </p:ext>
            </p:extLst>
          </p:nvPr>
        </p:nvGraphicFramePr>
        <p:xfrm>
          <a:off x="76200" y="1828800"/>
          <a:ext cx="8991600" cy="5791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838230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4038600" cy="1143000"/>
          </a:xfrm>
          <a:solidFill>
            <a:schemeClr val="accent1">
              <a:lumMod val="75000"/>
            </a:schemeClr>
          </a:solidFill>
        </p:spPr>
        <p:txBody>
          <a:bodyPr/>
          <a:lstStyle/>
          <a:p>
            <a:r>
              <a:rPr lang="en-US" dirty="0" smtClean="0">
                <a:solidFill>
                  <a:schemeClr val="bg1"/>
                </a:solidFill>
              </a:rPr>
              <a:t>Meet Our Team</a:t>
            </a:r>
            <a:endParaRPr lang="en-US" dirty="0">
              <a:solidFill>
                <a:schemeClr val="bg1"/>
              </a:solidFill>
            </a:endParaRPr>
          </a:p>
        </p:txBody>
      </p:sp>
      <p:pic>
        <p:nvPicPr>
          <p:cNvPr id="1026" name="Picture 2" descr="Portrait of Lori Knight"/>
          <p:cNvPicPr>
            <a:picLocks noChangeAspect="1" noChangeArrowheads="1"/>
          </p:cNvPicPr>
          <p:nvPr/>
        </p:nvPicPr>
        <p:blipFill rotWithShape="1">
          <a:blip r:embed="rId3">
            <a:extLst>
              <a:ext uri="{28A0092B-C50C-407E-A947-70E740481C1C}">
                <a14:useLocalDpi xmlns:a14="http://schemas.microsoft.com/office/drawing/2010/main" val="0"/>
              </a:ext>
            </a:extLst>
          </a:blip>
          <a:srcRect t="8753" b="8753"/>
          <a:stretch/>
        </p:blipFill>
        <p:spPr bwMode="auto">
          <a:xfrm>
            <a:off x="5576887" y="1330642"/>
            <a:ext cx="1566863" cy="195129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7305675" y="2121621"/>
            <a:ext cx="1447800" cy="369332"/>
          </a:xfrm>
          <a:prstGeom prst="rect">
            <a:avLst/>
          </a:prstGeom>
          <a:noFill/>
        </p:spPr>
        <p:txBody>
          <a:bodyPr wrap="square" rtlCol="0">
            <a:spAutoFit/>
          </a:bodyPr>
          <a:lstStyle/>
          <a:p>
            <a:pPr algn="ctr"/>
            <a:r>
              <a:rPr lang="en-US" b="1" dirty="0" smtClean="0">
                <a:solidFill>
                  <a:schemeClr val="accent1">
                    <a:lumMod val="75000"/>
                  </a:schemeClr>
                </a:solidFill>
              </a:rPr>
              <a:t>Lori Knight</a:t>
            </a:r>
            <a:endParaRPr lang="en-US" b="1" dirty="0">
              <a:solidFill>
                <a:schemeClr val="accent1">
                  <a:lumMod val="75000"/>
                </a:schemeClr>
              </a:solidFill>
            </a:endParaRPr>
          </a:p>
        </p:txBody>
      </p:sp>
      <p:pic>
        <p:nvPicPr>
          <p:cNvPr id="5" name="Picture 2" descr="This is a photo of Karla Jasen." title="Karla"/>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7395"/>
          <a:stretch/>
        </p:blipFill>
        <p:spPr bwMode="auto">
          <a:xfrm>
            <a:off x="7143750" y="3962400"/>
            <a:ext cx="1771650" cy="195129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5482741" y="4495800"/>
            <a:ext cx="1447800" cy="369332"/>
          </a:xfrm>
          <a:prstGeom prst="rect">
            <a:avLst/>
          </a:prstGeom>
          <a:noFill/>
        </p:spPr>
        <p:txBody>
          <a:bodyPr wrap="square" rtlCol="0">
            <a:spAutoFit/>
          </a:bodyPr>
          <a:lstStyle/>
          <a:p>
            <a:pPr algn="ctr"/>
            <a:r>
              <a:rPr lang="en-US" b="1" dirty="0" smtClean="0">
                <a:solidFill>
                  <a:schemeClr val="accent1">
                    <a:lumMod val="75000"/>
                  </a:schemeClr>
                </a:solidFill>
              </a:rPr>
              <a:t>Karla Jasen</a:t>
            </a:r>
            <a:endParaRPr lang="en-US" b="1" dirty="0">
              <a:solidFill>
                <a:schemeClr val="accent1">
                  <a:lumMod val="75000"/>
                </a:schemeClr>
              </a:solidFill>
            </a:endParaRPr>
          </a:p>
        </p:txBody>
      </p:sp>
      <p:sp>
        <p:nvSpPr>
          <p:cNvPr id="3" name="Content Placeholder 2"/>
          <p:cNvSpPr>
            <a:spLocks noGrp="1"/>
          </p:cNvSpPr>
          <p:nvPr>
            <p:ph idx="1"/>
          </p:nvPr>
        </p:nvSpPr>
        <p:spPr>
          <a:xfrm>
            <a:off x="228600" y="2179637"/>
            <a:ext cx="5867400" cy="4525963"/>
          </a:xfrm>
        </p:spPr>
        <p:txBody>
          <a:bodyPr>
            <a:normAutofit/>
          </a:bodyPr>
          <a:lstStyle/>
          <a:p>
            <a:pPr>
              <a:spcAft>
                <a:spcPts val="3000"/>
              </a:spcAft>
              <a:buClr>
                <a:schemeClr val="tx2"/>
              </a:buClr>
              <a:buSzPct val="100000"/>
              <a:buFont typeface="Arial" panose="020B0604020202020204" pitchFamily="34" charset="0"/>
              <a:buChar char="•"/>
            </a:pPr>
            <a:r>
              <a:rPr lang="en-US" sz="2800" spc="100" dirty="0" smtClean="0">
                <a:latin typeface="Gill Sans MT" panose="020B0502020104020203" pitchFamily="34" charset="0"/>
              </a:rPr>
              <a:t>Focus = Education Outreach</a:t>
            </a:r>
          </a:p>
          <a:p>
            <a:pPr>
              <a:spcAft>
                <a:spcPts val="3000"/>
              </a:spcAft>
              <a:buClr>
                <a:schemeClr val="tx2"/>
              </a:buClr>
              <a:buSzPct val="100000"/>
              <a:buFont typeface="Arial" panose="020B0604020202020204" pitchFamily="34" charset="0"/>
              <a:buChar char="•"/>
            </a:pPr>
            <a:r>
              <a:rPr lang="en-US" sz="2800" spc="100" dirty="0" smtClean="0">
                <a:latin typeface="Gill Sans MT" panose="020B0502020104020203" pitchFamily="34" charset="0"/>
              </a:rPr>
              <a:t>All previous educators</a:t>
            </a:r>
          </a:p>
          <a:p>
            <a:pPr>
              <a:spcAft>
                <a:spcPts val="3000"/>
              </a:spcAft>
              <a:buClr>
                <a:schemeClr val="tx2"/>
              </a:buClr>
              <a:buSzPct val="100000"/>
              <a:buFont typeface="Arial" panose="020B0604020202020204" pitchFamily="34" charset="0"/>
              <a:buChar char="•"/>
            </a:pPr>
            <a:r>
              <a:rPr lang="en-US" sz="2800" spc="100" dirty="0" smtClean="0">
                <a:latin typeface="Gill Sans MT" panose="020B0502020104020203" pitchFamily="34" charset="0"/>
              </a:rPr>
              <a:t>Varied education experience</a:t>
            </a:r>
          </a:p>
          <a:p>
            <a:pPr>
              <a:spcAft>
                <a:spcPts val="3000"/>
              </a:spcAft>
              <a:buClr>
                <a:schemeClr val="tx2"/>
              </a:buClr>
              <a:buSzPct val="100000"/>
              <a:buFont typeface="Arial" panose="020B0604020202020204" pitchFamily="34" charset="0"/>
              <a:buChar char="•"/>
            </a:pPr>
            <a:r>
              <a:rPr lang="en-US" sz="2800" spc="100" dirty="0" smtClean="0">
                <a:latin typeface="Gill Sans MT" panose="020B0502020104020203" pitchFamily="34" charset="0"/>
              </a:rPr>
              <a:t>Build education/workforce partnerships</a:t>
            </a:r>
            <a:endParaRPr lang="en-US" sz="2800" spc="100" dirty="0">
              <a:latin typeface="Gill Sans MT" panose="020B0502020104020203" pitchFamily="34" charset="0"/>
            </a:endParaRPr>
          </a:p>
        </p:txBody>
      </p:sp>
    </p:spTree>
    <p:extLst>
      <p:ext uri="{BB962C8B-B14F-4D97-AF65-F5344CB8AC3E}">
        <p14:creationId xmlns:p14="http://schemas.microsoft.com/office/powerpoint/2010/main" val="3828229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77962"/>
          </a:xfrm>
          <a:solidFill>
            <a:schemeClr val="accent1">
              <a:lumMod val="75000"/>
            </a:schemeClr>
          </a:solidFill>
        </p:spPr>
        <p:txBody>
          <a:bodyPr>
            <a:normAutofit fontScale="90000"/>
          </a:bodyPr>
          <a:lstStyle/>
          <a:p>
            <a:pPr>
              <a:lnSpc>
                <a:spcPct val="150000"/>
              </a:lnSpc>
            </a:pPr>
            <a:r>
              <a:rPr lang="en-US" dirty="0" smtClean="0">
                <a:solidFill>
                  <a:schemeClr val="bg1"/>
                </a:solidFill>
              </a:rPr>
              <a:t>Who We Serve</a:t>
            </a:r>
            <a:br>
              <a:rPr lang="en-US" dirty="0" smtClean="0">
                <a:solidFill>
                  <a:schemeClr val="bg1"/>
                </a:solidFill>
              </a:rPr>
            </a:br>
            <a:r>
              <a:rPr lang="en-US" sz="1800" i="1" dirty="0" smtClean="0">
                <a:solidFill>
                  <a:schemeClr val="bg1"/>
                </a:solidFill>
                <a:effectLst>
                  <a:outerShdw blurRad="38100" dist="38100" dir="2700000" algn="tl">
                    <a:srgbClr val="000000">
                      <a:alpha val="43137"/>
                    </a:srgbClr>
                  </a:outerShdw>
                </a:effectLst>
              </a:rPr>
              <a:t>(In Alphabetical Order)</a:t>
            </a:r>
            <a:endParaRPr lang="en-US" sz="3200" dirty="0">
              <a:solidFill>
                <a:schemeClr val="bg1"/>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228600" y="1951037"/>
            <a:ext cx="4572000" cy="4525963"/>
          </a:xfrm>
        </p:spPr>
        <p:txBody>
          <a:bodyPr>
            <a:noAutofit/>
          </a:bodyPr>
          <a:lstStyle/>
          <a:p>
            <a:pPr>
              <a:lnSpc>
                <a:spcPct val="200000"/>
              </a:lnSpc>
              <a:spcBef>
                <a:spcPts val="600"/>
              </a:spcBef>
              <a:buClr>
                <a:schemeClr val="tx2"/>
              </a:buClr>
              <a:buSzPct val="110000"/>
              <a:buFont typeface="Arial" panose="020B0604020202020204" pitchFamily="34" charset="0"/>
              <a:buChar char="•"/>
            </a:pPr>
            <a:r>
              <a:rPr lang="en-US" sz="2200" dirty="0">
                <a:latin typeface="Gill Sans MT"/>
              </a:rPr>
              <a:t>Adult Education &amp; Literacy Staff</a:t>
            </a:r>
          </a:p>
          <a:p>
            <a:pPr>
              <a:lnSpc>
                <a:spcPct val="200000"/>
              </a:lnSpc>
              <a:spcBef>
                <a:spcPts val="600"/>
              </a:spcBef>
              <a:buClr>
                <a:schemeClr val="tx2"/>
              </a:buClr>
              <a:buSzPct val="110000"/>
              <a:buFont typeface="Arial" panose="020B0604020202020204" pitchFamily="34" charset="0"/>
              <a:buChar char="•"/>
            </a:pPr>
            <a:r>
              <a:rPr lang="en-US" sz="2200" dirty="0">
                <a:latin typeface="Gill Sans MT"/>
              </a:rPr>
              <a:t>AE&amp;L Students</a:t>
            </a:r>
          </a:p>
          <a:p>
            <a:pPr lvl="0">
              <a:lnSpc>
                <a:spcPct val="200000"/>
              </a:lnSpc>
              <a:spcBef>
                <a:spcPts val="600"/>
              </a:spcBef>
              <a:buClr>
                <a:schemeClr val="tx2"/>
              </a:buClr>
              <a:buSzPct val="110000"/>
              <a:buFont typeface="Arial" panose="020B0604020202020204" pitchFamily="34" charset="0"/>
              <a:buChar char="•"/>
            </a:pPr>
            <a:r>
              <a:rPr lang="en-US" sz="2200" dirty="0" smtClean="0">
                <a:latin typeface="Gill Sans MT"/>
              </a:rPr>
              <a:t>CTE </a:t>
            </a:r>
            <a:r>
              <a:rPr lang="en-US" sz="2200" dirty="0">
                <a:latin typeface="Gill Sans MT"/>
              </a:rPr>
              <a:t>Administrators and </a:t>
            </a:r>
            <a:r>
              <a:rPr lang="en-US" sz="2200" dirty="0" smtClean="0">
                <a:latin typeface="Gill Sans MT"/>
              </a:rPr>
              <a:t>Faculty</a:t>
            </a:r>
          </a:p>
          <a:p>
            <a:pPr>
              <a:lnSpc>
                <a:spcPct val="200000"/>
              </a:lnSpc>
              <a:spcBef>
                <a:spcPts val="600"/>
              </a:spcBef>
              <a:buClr>
                <a:schemeClr val="tx2"/>
              </a:buClr>
              <a:buSzPct val="110000"/>
              <a:buFont typeface="Arial" panose="020B0604020202020204" pitchFamily="34" charset="0"/>
              <a:buChar char="•"/>
            </a:pPr>
            <a:r>
              <a:rPr lang="en-US" sz="2200" dirty="0">
                <a:latin typeface="Gill Sans MT"/>
              </a:rPr>
              <a:t>Counselors</a:t>
            </a:r>
          </a:p>
          <a:p>
            <a:pPr lvl="0">
              <a:lnSpc>
                <a:spcPct val="200000"/>
              </a:lnSpc>
              <a:spcBef>
                <a:spcPts val="600"/>
              </a:spcBef>
              <a:buClr>
                <a:schemeClr val="tx2"/>
              </a:buClr>
              <a:buSzPct val="110000"/>
              <a:buFont typeface="Arial" panose="020B0604020202020204" pitchFamily="34" charset="0"/>
              <a:buChar char="•"/>
            </a:pPr>
            <a:r>
              <a:rPr lang="en-US" sz="2200" dirty="0" smtClean="0">
                <a:latin typeface="Gill Sans MT"/>
              </a:rPr>
              <a:t>ESC </a:t>
            </a:r>
            <a:r>
              <a:rPr lang="en-US" sz="2200" dirty="0">
                <a:latin typeface="Gill Sans MT"/>
              </a:rPr>
              <a:t>Region </a:t>
            </a:r>
            <a:r>
              <a:rPr lang="en-US" sz="2200" dirty="0" smtClean="0">
                <a:latin typeface="Gill Sans MT"/>
              </a:rPr>
              <a:t>Staff</a:t>
            </a:r>
          </a:p>
          <a:p>
            <a:pPr>
              <a:lnSpc>
                <a:spcPct val="200000"/>
              </a:lnSpc>
              <a:spcBef>
                <a:spcPts val="600"/>
              </a:spcBef>
              <a:buClr>
                <a:schemeClr val="tx2"/>
              </a:buClr>
              <a:buSzPct val="110000"/>
              <a:buFont typeface="Arial" panose="020B0604020202020204" pitchFamily="34" charset="0"/>
              <a:buChar char="•"/>
            </a:pPr>
            <a:r>
              <a:rPr lang="en-US" sz="2200" dirty="0">
                <a:latin typeface="Gill Sans MT"/>
              </a:rPr>
              <a:t>School </a:t>
            </a:r>
            <a:r>
              <a:rPr lang="en-US" sz="2200" dirty="0" smtClean="0">
                <a:latin typeface="Gill Sans MT"/>
              </a:rPr>
              <a:t>Administrators</a:t>
            </a:r>
            <a:endParaRPr lang="en-US" sz="2200" dirty="0">
              <a:latin typeface="Gill Sans MT"/>
            </a:endParaRPr>
          </a:p>
        </p:txBody>
      </p:sp>
      <p:sp>
        <p:nvSpPr>
          <p:cNvPr id="6" name="Content Placeholder 2"/>
          <p:cNvSpPr txBox="1">
            <a:spLocks/>
          </p:cNvSpPr>
          <p:nvPr/>
        </p:nvSpPr>
        <p:spPr>
          <a:xfrm>
            <a:off x="5105400" y="1951037"/>
            <a:ext cx="3962400" cy="4525963"/>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200000"/>
              </a:lnSpc>
              <a:spcBef>
                <a:spcPts val="600"/>
              </a:spcBef>
              <a:buClr>
                <a:schemeClr val="tx2"/>
              </a:buClr>
              <a:buSzPct val="110000"/>
            </a:pPr>
            <a:r>
              <a:rPr lang="en-US" sz="2400" dirty="0">
                <a:latin typeface="Gill Sans MT"/>
              </a:rPr>
              <a:t>Students and Parents</a:t>
            </a:r>
          </a:p>
          <a:p>
            <a:pPr lvl="0">
              <a:lnSpc>
                <a:spcPct val="200000"/>
              </a:lnSpc>
              <a:spcBef>
                <a:spcPts val="600"/>
              </a:spcBef>
              <a:buClr>
                <a:schemeClr val="tx2"/>
              </a:buClr>
              <a:buSzPct val="110000"/>
            </a:pPr>
            <a:r>
              <a:rPr lang="en-US" sz="2400" dirty="0">
                <a:latin typeface="Gill Sans MT"/>
              </a:rPr>
              <a:t>Teachers</a:t>
            </a:r>
          </a:p>
          <a:p>
            <a:pPr>
              <a:lnSpc>
                <a:spcPct val="200000"/>
              </a:lnSpc>
              <a:spcBef>
                <a:spcPts val="600"/>
              </a:spcBef>
              <a:buClr>
                <a:schemeClr val="tx2"/>
              </a:buClr>
              <a:buSzPct val="110000"/>
            </a:pPr>
            <a:r>
              <a:rPr lang="en-US" sz="2400" dirty="0" smtClean="0">
                <a:latin typeface="Gill Sans MT"/>
              </a:rPr>
              <a:t>Transition Staff</a:t>
            </a:r>
          </a:p>
          <a:p>
            <a:pPr>
              <a:lnSpc>
                <a:spcPct val="200000"/>
              </a:lnSpc>
              <a:spcBef>
                <a:spcPts val="600"/>
              </a:spcBef>
              <a:buClr>
                <a:srgbClr val="FF0000"/>
              </a:buClr>
              <a:buSzPct val="110000"/>
            </a:pPr>
            <a:r>
              <a:rPr lang="en-US" sz="2400" dirty="0" smtClean="0">
                <a:solidFill>
                  <a:schemeClr val="tx2">
                    <a:lumMod val="90000"/>
                  </a:schemeClr>
                </a:solidFill>
                <a:latin typeface="Gill Sans MT"/>
              </a:rPr>
              <a:t>Workforce </a:t>
            </a:r>
            <a:r>
              <a:rPr lang="en-US" sz="2400" dirty="0">
                <a:solidFill>
                  <a:schemeClr val="tx2">
                    <a:lumMod val="90000"/>
                  </a:schemeClr>
                </a:solidFill>
                <a:latin typeface="Gill Sans MT"/>
              </a:rPr>
              <a:t>Boards</a:t>
            </a:r>
          </a:p>
          <a:p>
            <a:pPr>
              <a:lnSpc>
                <a:spcPct val="200000"/>
              </a:lnSpc>
              <a:spcBef>
                <a:spcPts val="600"/>
              </a:spcBef>
              <a:buClr>
                <a:srgbClr val="FF0000"/>
              </a:buClr>
              <a:buSzPct val="110000"/>
            </a:pPr>
            <a:r>
              <a:rPr lang="en-US" sz="2400" dirty="0">
                <a:solidFill>
                  <a:schemeClr val="tx2">
                    <a:lumMod val="90000"/>
                  </a:schemeClr>
                </a:solidFill>
                <a:latin typeface="Gill Sans MT"/>
              </a:rPr>
              <a:t>Workforce Solution Offices</a:t>
            </a:r>
          </a:p>
          <a:p>
            <a:pPr>
              <a:lnSpc>
                <a:spcPct val="200000"/>
              </a:lnSpc>
              <a:spcBef>
                <a:spcPts val="600"/>
              </a:spcBef>
              <a:buClr>
                <a:srgbClr val="FF0000"/>
              </a:buClr>
              <a:buSzPct val="110000"/>
            </a:pPr>
            <a:r>
              <a:rPr lang="en-US" sz="2400" dirty="0">
                <a:solidFill>
                  <a:schemeClr val="tx2">
                    <a:lumMod val="90000"/>
                  </a:schemeClr>
                </a:solidFill>
                <a:latin typeface="Gill Sans MT"/>
              </a:rPr>
              <a:t>Workforce Solution Staff</a:t>
            </a:r>
          </a:p>
          <a:p>
            <a:pPr lvl="0">
              <a:lnSpc>
                <a:spcPct val="200000"/>
              </a:lnSpc>
              <a:spcBef>
                <a:spcPts val="600"/>
              </a:spcBef>
              <a:buClr>
                <a:schemeClr val="tx2">
                  <a:lumMod val="75000"/>
                </a:schemeClr>
              </a:buClr>
              <a:buSzPct val="110000"/>
            </a:pPr>
            <a:endParaRPr lang="en-US" sz="2400" dirty="0" smtClean="0">
              <a:latin typeface="Gill Sans MT"/>
            </a:endParaRPr>
          </a:p>
          <a:p>
            <a:pPr>
              <a:buClr>
                <a:schemeClr val="tx2">
                  <a:lumMod val="75000"/>
                </a:schemeClr>
              </a:buClr>
              <a:buSzPct val="110000"/>
            </a:pPr>
            <a:endParaRPr lang="en-US" dirty="0"/>
          </a:p>
        </p:txBody>
      </p:sp>
    </p:spTree>
    <p:extLst>
      <p:ext uri="{BB962C8B-B14F-4D97-AF65-F5344CB8AC3E}">
        <p14:creationId xmlns:p14="http://schemas.microsoft.com/office/powerpoint/2010/main" val="336423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75000"/>
            </a:schemeClr>
          </a:solidFill>
        </p:spPr>
        <p:txBody>
          <a:bodyPr/>
          <a:lstStyle/>
          <a:p>
            <a:r>
              <a:rPr lang="en-US" dirty="0" smtClean="0">
                <a:solidFill>
                  <a:schemeClr val="bg1"/>
                </a:solidFill>
              </a:rPr>
              <a:t>Our Services</a:t>
            </a:r>
            <a:endParaRPr lang="en-US" dirty="0">
              <a:solidFill>
                <a:schemeClr val="bg1"/>
              </a:solidFill>
            </a:endParaRPr>
          </a:p>
        </p:txBody>
      </p:sp>
      <p:sp>
        <p:nvSpPr>
          <p:cNvPr id="3" name="Content Placeholder 2"/>
          <p:cNvSpPr>
            <a:spLocks noGrp="1"/>
          </p:cNvSpPr>
          <p:nvPr>
            <p:ph idx="1"/>
          </p:nvPr>
        </p:nvSpPr>
        <p:spPr>
          <a:xfrm>
            <a:off x="457200" y="1447800"/>
            <a:ext cx="8229600" cy="5029200"/>
          </a:xfrm>
        </p:spPr>
        <p:txBody>
          <a:bodyPr>
            <a:noAutofit/>
          </a:bodyPr>
          <a:lstStyle/>
          <a:p>
            <a:pPr>
              <a:lnSpc>
                <a:spcPct val="170000"/>
              </a:lnSpc>
              <a:buClr>
                <a:schemeClr val="tx2"/>
              </a:buClr>
              <a:buSzPct val="110000"/>
              <a:buFont typeface="Arial" panose="020B0604020202020204" pitchFamily="34" charset="0"/>
              <a:buChar char="•"/>
            </a:pPr>
            <a:r>
              <a:rPr lang="en-US" sz="2200" dirty="0" smtClean="0">
                <a:latin typeface="Gill Sans MT" panose="020B0502020104020203" pitchFamily="34" charset="0"/>
              </a:rPr>
              <a:t>Presentations or large assemblies</a:t>
            </a:r>
          </a:p>
          <a:p>
            <a:pPr>
              <a:lnSpc>
                <a:spcPct val="170000"/>
              </a:lnSpc>
              <a:buClr>
                <a:schemeClr val="tx2"/>
              </a:buClr>
              <a:buSzPct val="110000"/>
              <a:buFont typeface="Arial" panose="020B0604020202020204" pitchFamily="34" charset="0"/>
              <a:buChar char="•"/>
            </a:pPr>
            <a:r>
              <a:rPr lang="en-US" sz="2200" dirty="0" smtClean="0">
                <a:latin typeface="Gill Sans MT" panose="020B0502020104020203" pitchFamily="34" charset="0"/>
              </a:rPr>
              <a:t>Professional development, in-service sessions</a:t>
            </a:r>
          </a:p>
          <a:p>
            <a:pPr>
              <a:lnSpc>
                <a:spcPct val="170000"/>
              </a:lnSpc>
              <a:buClr>
                <a:schemeClr val="tx2"/>
              </a:buClr>
              <a:buSzPct val="110000"/>
              <a:buFont typeface="Arial" panose="020B0604020202020204" pitchFamily="34" charset="0"/>
              <a:buChar char="•"/>
            </a:pPr>
            <a:r>
              <a:rPr lang="en-US" sz="2200" dirty="0" smtClean="0">
                <a:latin typeface="Gill Sans MT" panose="020B0502020104020203" pitchFamily="34" charset="0"/>
              </a:rPr>
              <a:t>Hands-on, collaborative LMCI tool training sessions</a:t>
            </a:r>
          </a:p>
          <a:p>
            <a:pPr>
              <a:lnSpc>
                <a:spcPct val="170000"/>
              </a:lnSpc>
              <a:buClr>
                <a:schemeClr val="tx2"/>
              </a:buClr>
              <a:buSzPct val="110000"/>
              <a:buFont typeface="Arial" panose="020B0604020202020204" pitchFamily="34" charset="0"/>
              <a:buChar char="•"/>
            </a:pPr>
            <a:r>
              <a:rPr lang="en-US" sz="2200" dirty="0" smtClean="0">
                <a:latin typeface="Gill Sans MT" panose="020B0502020104020203" pitchFamily="34" charset="0"/>
              </a:rPr>
              <a:t>Training-of-Trainers</a:t>
            </a:r>
          </a:p>
          <a:p>
            <a:pPr>
              <a:lnSpc>
                <a:spcPct val="170000"/>
              </a:lnSpc>
              <a:spcAft>
                <a:spcPts val="1200"/>
              </a:spcAft>
              <a:buClr>
                <a:schemeClr val="tx2"/>
              </a:buClr>
              <a:buSzPct val="110000"/>
              <a:buFont typeface="Arial" panose="020B0604020202020204" pitchFamily="34" charset="0"/>
              <a:buChar char="•"/>
            </a:pPr>
            <a:r>
              <a:rPr lang="en-US" sz="2200" dirty="0" smtClean="0">
                <a:latin typeface="Gill Sans MT" panose="020B0502020104020203" pitchFamily="34" charset="0"/>
              </a:rPr>
              <a:t>Career Day presentations at schools </a:t>
            </a:r>
          </a:p>
          <a:p>
            <a:pPr>
              <a:buClr>
                <a:schemeClr val="tx2"/>
              </a:buClr>
              <a:buSzPct val="110000"/>
              <a:buFont typeface="Arial" panose="020B0604020202020204" pitchFamily="34" charset="0"/>
              <a:buChar char="•"/>
            </a:pPr>
            <a:r>
              <a:rPr lang="en-US" sz="2200" dirty="0" smtClean="0">
                <a:latin typeface="Gill Sans MT" panose="020B0502020104020203" pitchFamily="34" charset="0"/>
              </a:rPr>
              <a:t>Career Fair information tables: including our selfie booth at schools or in communities</a:t>
            </a:r>
          </a:p>
          <a:p>
            <a:pPr>
              <a:lnSpc>
                <a:spcPct val="170000"/>
              </a:lnSpc>
              <a:buClr>
                <a:srgbClr val="FF0000"/>
              </a:buClr>
              <a:buSzPct val="110000"/>
              <a:buFont typeface="Arial" panose="020B0604020202020204" pitchFamily="34" charset="0"/>
              <a:buChar char="•"/>
            </a:pPr>
            <a:r>
              <a:rPr lang="en-US" sz="2200" dirty="0" smtClean="0">
                <a:solidFill>
                  <a:schemeClr val="tx2">
                    <a:lumMod val="90000"/>
                  </a:schemeClr>
                </a:solidFill>
                <a:latin typeface="Gill Sans MT" panose="020B0502020104020203" pitchFamily="34" charset="0"/>
              </a:rPr>
              <a:t>Tailored to each audience</a:t>
            </a:r>
            <a:endParaRPr lang="en-US" sz="2200" dirty="0">
              <a:solidFill>
                <a:schemeClr val="tx2">
                  <a:lumMod val="90000"/>
                </a:schemeClr>
              </a:solidFill>
              <a:latin typeface="Gill Sans MT" panose="020B0502020104020203" pitchFamily="34" charset="0"/>
            </a:endParaRPr>
          </a:p>
        </p:txBody>
      </p:sp>
    </p:spTree>
    <p:extLst>
      <p:ext uri="{BB962C8B-B14F-4D97-AF65-F5344CB8AC3E}">
        <p14:creationId xmlns:p14="http://schemas.microsoft.com/office/powerpoint/2010/main" val="2672693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74638"/>
            <a:ext cx="4267200" cy="1143000"/>
          </a:xfrm>
          <a:solidFill>
            <a:schemeClr val="accent1">
              <a:lumMod val="75000"/>
            </a:schemeClr>
          </a:solidFill>
        </p:spPr>
        <p:txBody>
          <a:bodyPr>
            <a:normAutofit fontScale="90000"/>
          </a:bodyPr>
          <a:lstStyle/>
          <a:p>
            <a:r>
              <a:rPr lang="en-US" dirty="0" smtClean="0">
                <a:solidFill>
                  <a:schemeClr val="bg1"/>
                </a:solidFill>
              </a:rPr>
              <a:t>What is Our Selfie Booth?</a:t>
            </a:r>
            <a:endParaRPr lang="en-US" dirty="0">
              <a:solidFill>
                <a:schemeClr val="bg1"/>
              </a:solidFill>
            </a:endParaRPr>
          </a:p>
        </p:txBody>
      </p:sp>
      <p:sp>
        <p:nvSpPr>
          <p:cNvPr id="3" name="Content Placeholder 2"/>
          <p:cNvSpPr>
            <a:spLocks noGrp="1"/>
          </p:cNvSpPr>
          <p:nvPr>
            <p:ph idx="1"/>
          </p:nvPr>
        </p:nvSpPr>
        <p:spPr>
          <a:xfrm>
            <a:off x="161925" y="1600200"/>
            <a:ext cx="4181475" cy="1752600"/>
          </a:xfrm>
        </p:spPr>
        <p:txBody>
          <a:bodyPr>
            <a:normAutofit/>
          </a:bodyPr>
          <a:lstStyle/>
          <a:p>
            <a:pPr>
              <a:buClr>
                <a:schemeClr val="tx2"/>
              </a:buClr>
              <a:buSzPct val="110000"/>
              <a:buFont typeface="Arial" panose="020B0604020202020204" pitchFamily="34" charset="0"/>
              <a:buChar char="•"/>
            </a:pPr>
            <a:r>
              <a:rPr lang="en-US" sz="2200" dirty="0" smtClean="0"/>
              <a:t>40+ Animated Caricatures</a:t>
            </a:r>
          </a:p>
          <a:p>
            <a:pPr>
              <a:buClr>
                <a:schemeClr val="tx2"/>
              </a:buClr>
              <a:buSzPct val="110000"/>
              <a:buFont typeface="Arial" panose="020B0604020202020204" pitchFamily="34" charset="0"/>
              <a:buChar char="•"/>
            </a:pPr>
            <a:r>
              <a:rPr lang="en-US" sz="2200" dirty="0" smtClean="0"/>
              <a:t>On 16x20 foam board</a:t>
            </a:r>
          </a:p>
          <a:p>
            <a:pPr>
              <a:buClr>
                <a:schemeClr val="tx2"/>
              </a:buClr>
              <a:buSzPct val="110000"/>
              <a:buFont typeface="Arial" panose="020B0604020202020204" pitchFamily="34" charset="0"/>
              <a:buChar char="•"/>
            </a:pPr>
            <a:r>
              <a:rPr lang="en-US" sz="2200" dirty="0" smtClean="0"/>
              <a:t>Faces removed for users</a:t>
            </a:r>
          </a:p>
          <a:p>
            <a:pPr>
              <a:buClr>
                <a:schemeClr val="tx2"/>
              </a:buClr>
              <a:buSzPct val="110000"/>
              <a:buFont typeface="Arial" panose="020B0604020202020204" pitchFamily="34" charset="0"/>
              <a:buChar char="•"/>
            </a:pPr>
            <a:r>
              <a:rPr lang="en-US" sz="2200" dirty="0" smtClean="0"/>
              <a:t>Allows a “try-on” of jobs</a:t>
            </a:r>
          </a:p>
          <a:p>
            <a:pPr>
              <a:buClr>
                <a:schemeClr val="tx2">
                  <a:lumMod val="75000"/>
                </a:schemeClr>
              </a:buClr>
              <a:buSzPct val="110000"/>
              <a:buFont typeface="Arial" panose="020B0604020202020204" pitchFamily="34" charset="0"/>
              <a:buChar char="•"/>
            </a:pPr>
            <a:endParaRPr lang="en-US" sz="2200" dirty="0"/>
          </a:p>
        </p:txBody>
      </p:sp>
      <p:grpSp>
        <p:nvGrpSpPr>
          <p:cNvPr id="23" name="Group 22" descr="Caricature of an architect thinking about a buliding design"/>
          <p:cNvGrpSpPr/>
          <p:nvPr/>
        </p:nvGrpSpPr>
        <p:grpSpPr>
          <a:xfrm>
            <a:off x="304800" y="3505200"/>
            <a:ext cx="3962400" cy="3200400"/>
            <a:chOff x="304800" y="3505200"/>
            <a:chExt cx="3962400" cy="3200400"/>
          </a:xfrm>
        </p:grpSpPr>
        <p:graphicFrame>
          <p:nvGraphicFramePr>
            <p:cNvPr id="6" name="Object 5" descr="Caricature of an architect thinking about a building design"/>
            <p:cNvGraphicFramePr>
              <a:graphicFrameLocks noChangeAspect="1"/>
            </p:cNvGraphicFramePr>
            <p:nvPr>
              <p:extLst>
                <p:ext uri="{D42A27DB-BD31-4B8C-83A1-F6EECF244321}">
                  <p14:modId xmlns:p14="http://schemas.microsoft.com/office/powerpoint/2010/main" val="1421114916"/>
                </p:ext>
              </p:extLst>
            </p:nvPr>
          </p:nvGraphicFramePr>
          <p:xfrm>
            <a:off x="304800" y="3505200"/>
            <a:ext cx="3962400" cy="3200400"/>
          </p:xfrm>
          <a:graphic>
            <a:graphicData uri="http://schemas.openxmlformats.org/presentationml/2006/ole">
              <mc:AlternateContent xmlns:mc="http://schemas.openxmlformats.org/markup-compatibility/2006">
                <mc:Choice xmlns:v="urn:schemas-microsoft-com:vml" Requires="v">
                  <p:oleObj spid="_x0000_s1066" name="Acrobat Document" r:id="rId4" imgW="13716000" imgH="10972800" progId="AcroExch.Document.DC">
                    <p:embed/>
                  </p:oleObj>
                </mc:Choice>
                <mc:Fallback>
                  <p:oleObj name="Acrobat Document" r:id="rId4" imgW="13716000" imgH="10972800" progId="AcroExch.Document.DC">
                    <p:embed/>
                    <p:pic>
                      <p:nvPicPr>
                        <p:cNvPr id="0" name=""/>
                        <p:cNvPicPr/>
                        <p:nvPr/>
                      </p:nvPicPr>
                      <p:blipFill>
                        <a:blip r:embed="rId5"/>
                        <a:stretch>
                          <a:fillRect/>
                        </a:stretch>
                      </p:blipFill>
                      <p:spPr>
                        <a:xfrm>
                          <a:off x="304800" y="3505200"/>
                          <a:ext cx="3962400" cy="3200400"/>
                        </a:xfrm>
                        <a:prstGeom prst="rect">
                          <a:avLst/>
                        </a:prstGeom>
                      </p:spPr>
                    </p:pic>
                  </p:oleObj>
                </mc:Fallback>
              </mc:AlternateContent>
            </a:graphicData>
          </a:graphic>
        </p:graphicFrame>
        <p:sp>
          <p:nvSpPr>
            <p:cNvPr id="9" name="TextBox 8"/>
            <p:cNvSpPr txBox="1"/>
            <p:nvPr/>
          </p:nvSpPr>
          <p:spPr>
            <a:xfrm>
              <a:off x="533399" y="5410200"/>
              <a:ext cx="1524001" cy="400110"/>
            </a:xfrm>
            <a:prstGeom prst="rect">
              <a:avLst/>
            </a:prstGeom>
            <a:noFill/>
          </p:spPr>
          <p:txBody>
            <a:bodyPr wrap="square" rtlCol="0">
              <a:spAutoFit/>
            </a:bodyPr>
            <a:lstStyle/>
            <a:p>
              <a:r>
                <a:rPr lang="en-US" sz="2000" dirty="0" smtClean="0"/>
                <a:t>Architect</a:t>
              </a:r>
              <a:endParaRPr lang="en-US" sz="2000" dirty="0"/>
            </a:p>
          </p:txBody>
        </p:sp>
        <p:pic>
          <p:nvPicPr>
            <p:cNvPr id="10" name="Picture 9" descr="TWC logo"/>
            <p:cNvPicPr>
              <a:picLocks noChangeAspect="1"/>
            </p:cNvPicPr>
            <p:nvPr/>
          </p:nvPicPr>
          <p:blipFill>
            <a:blip r:embed="rId6" cstate="print">
              <a:lum contrast="-61000"/>
              <a:extLst>
                <a:ext uri="{28A0092B-C50C-407E-A947-70E740481C1C}">
                  <a14:useLocalDpi xmlns:a14="http://schemas.microsoft.com/office/drawing/2010/main" val="0"/>
                </a:ext>
              </a:extLst>
            </a:blip>
            <a:stretch>
              <a:fillRect/>
            </a:stretch>
          </p:blipFill>
          <p:spPr>
            <a:xfrm>
              <a:off x="686311" y="5818941"/>
              <a:ext cx="685289" cy="658059"/>
            </a:xfrm>
            <a:prstGeom prst="rect">
              <a:avLst/>
            </a:prstGeom>
            <a:noFill/>
            <a:ln w="0">
              <a:noFill/>
            </a:ln>
            <a:effectLst/>
          </p:spPr>
        </p:pic>
      </p:grpSp>
      <p:grpSp>
        <p:nvGrpSpPr>
          <p:cNvPr id="25" name="Group 24" descr="Caricature drawing of a firefighter saving a young boy from a fire."/>
          <p:cNvGrpSpPr/>
          <p:nvPr/>
        </p:nvGrpSpPr>
        <p:grpSpPr>
          <a:xfrm>
            <a:off x="4638675" y="152400"/>
            <a:ext cx="4276725" cy="3287556"/>
            <a:chOff x="4638675" y="152400"/>
            <a:chExt cx="4276725" cy="3287556"/>
          </a:xfrm>
        </p:grpSpPr>
        <p:pic>
          <p:nvPicPr>
            <p:cNvPr id="4" name="Picture 2" descr="Caricature of a firefighter saving a young boy from a fire"/>
            <p:cNvPicPr>
              <a:picLocks noChangeAspect="1" noChangeArrowheads="1"/>
            </p:cNvPicPr>
            <p:nvPr/>
          </p:nvPicPr>
          <p:blipFill rotWithShape="1">
            <a:blip r:embed="rId7">
              <a:extLst>
                <a:ext uri="{28A0092B-C50C-407E-A947-70E740481C1C}">
                  <a14:useLocalDpi xmlns:a14="http://schemas.microsoft.com/office/drawing/2010/main" val="0"/>
                </a:ext>
              </a:extLst>
            </a:blip>
            <a:srcRect l="53331" t="20125" r="20283" b="7757"/>
            <a:stretch/>
          </p:blipFill>
          <p:spPr bwMode="auto">
            <a:xfrm>
              <a:off x="4638675" y="152400"/>
              <a:ext cx="4276725" cy="32875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4741915" y="180260"/>
              <a:ext cx="1430285" cy="400110"/>
            </a:xfrm>
            <a:prstGeom prst="rect">
              <a:avLst/>
            </a:prstGeom>
            <a:solidFill>
              <a:schemeClr val="bg1"/>
            </a:solidFill>
          </p:spPr>
          <p:txBody>
            <a:bodyPr wrap="square" rtlCol="0">
              <a:spAutoFit/>
            </a:bodyPr>
            <a:lstStyle/>
            <a:p>
              <a:r>
                <a:rPr lang="en-US" sz="2000" dirty="0" smtClean="0">
                  <a:solidFill>
                    <a:sysClr val="windowText" lastClr="000000"/>
                  </a:solidFill>
                </a:rPr>
                <a:t>Firefighter</a:t>
              </a:r>
              <a:endParaRPr lang="en-US" sz="2000" dirty="0">
                <a:solidFill>
                  <a:sysClr val="windowText" lastClr="000000"/>
                </a:solidFill>
              </a:endParaRPr>
            </a:p>
          </p:txBody>
        </p:sp>
        <p:pic>
          <p:nvPicPr>
            <p:cNvPr id="21" name="Picture 20" descr="TWC logo"/>
            <p:cNvPicPr>
              <a:picLocks noChangeAspect="1"/>
            </p:cNvPicPr>
            <p:nvPr/>
          </p:nvPicPr>
          <p:blipFill>
            <a:blip r:embed="rId6" cstate="print">
              <a:lum contrast="-61000"/>
              <a:extLst>
                <a:ext uri="{28A0092B-C50C-407E-A947-70E740481C1C}">
                  <a14:useLocalDpi xmlns:a14="http://schemas.microsoft.com/office/drawing/2010/main" val="0"/>
                </a:ext>
              </a:extLst>
            </a:blip>
            <a:stretch>
              <a:fillRect/>
            </a:stretch>
          </p:blipFill>
          <p:spPr>
            <a:xfrm>
              <a:off x="4741915" y="580370"/>
              <a:ext cx="685289" cy="658059"/>
            </a:xfrm>
            <a:prstGeom prst="rect">
              <a:avLst/>
            </a:prstGeom>
            <a:solidFill>
              <a:schemeClr val="bg1"/>
            </a:solidFill>
            <a:ln w="0">
              <a:noFill/>
            </a:ln>
            <a:effectLst/>
          </p:spPr>
        </p:pic>
      </p:grpSp>
      <p:grpSp>
        <p:nvGrpSpPr>
          <p:cNvPr id="24" name="Group 23" descr="Caricature of a multi-media artist drawing a dog using a computer and stylus"/>
          <p:cNvGrpSpPr/>
          <p:nvPr/>
        </p:nvGrpSpPr>
        <p:grpSpPr>
          <a:xfrm>
            <a:off x="4486275" y="3505200"/>
            <a:ext cx="4479117" cy="3200400"/>
            <a:chOff x="4486275" y="3505200"/>
            <a:chExt cx="4479117" cy="3200400"/>
          </a:xfrm>
        </p:grpSpPr>
        <p:pic>
          <p:nvPicPr>
            <p:cNvPr id="5" name="Picture 3" descr="Caricature of a multi-media artist drawing a dog using a computer and stylus"/>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52028" t="15152" r="16761" b="5556"/>
            <a:stretch/>
          </p:blipFill>
          <p:spPr bwMode="auto">
            <a:xfrm>
              <a:off x="4486275" y="3505200"/>
              <a:ext cx="4479117"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4504701" y="3513772"/>
              <a:ext cx="1667499" cy="707886"/>
            </a:xfrm>
            <a:prstGeom prst="rect">
              <a:avLst/>
            </a:prstGeom>
            <a:noFill/>
          </p:spPr>
          <p:txBody>
            <a:bodyPr wrap="square" rtlCol="0">
              <a:spAutoFit/>
            </a:bodyPr>
            <a:lstStyle/>
            <a:p>
              <a:r>
                <a:rPr lang="en-US" sz="2000" dirty="0" smtClean="0"/>
                <a:t>Multi-Media </a:t>
              </a:r>
            </a:p>
            <a:p>
              <a:r>
                <a:rPr lang="en-US" sz="2000" dirty="0" smtClean="0"/>
                <a:t>Artist</a:t>
              </a:r>
              <a:endParaRPr lang="en-US" sz="2000" dirty="0"/>
            </a:p>
          </p:txBody>
        </p:sp>
        <p:pic>
          <p:nvPicPr>
            <p:cNvPr id="22" name="Picture 21" descr="TWC logo"/>
            <p:cNvPicPr>
              <a:picLocks noChangeAspect="1"/>
            </p:cNvPicPr>
            <p:nvPr/>
          </p:nvPicPr>
          <p:blipFill>
            <a:blip r:embed="rId6" cstate="print">
              <a:lum contrast="-61000"/>
              <a:extLst>
                <a:ext uri="{28A0092B-C50C-407E-A947-70E740481C1C}">
                  <a14:useLocalDpi xmlns:a14="http://schemas.microsoft.com/office/drawing/2010/main" val="0"/>
                </a:ext>
              </a:extLst>
            </a:blip>
            <a:stretch>
              <a:fillRect/>
            </a:stretch>
          </p:blipFill>
          <p:spPr>
            <a:xfrm>
              <a:off x="6019800" y="3733800"/>
              <a:ext cx="685289" cy="658059"/>
            </a:xfrm>
            <a:prstGeom prst="rect">
              <a:avLst/>
            </a:prstGeom>
            <a:noFill/>
            <a:ln w="0">
              <a:noFill/>
            </a:ln>
          </p:spPr>
        </p:pic>
      </p:grpSp>
    </p:spTree>
    <p:extLst>
      <p:ext uri="{BB962C8B-B14F-4D97-AF65-F5344CB8AC3E}">
        <p14:creationId xmlns:p14="http://schemas.microsoft.com/office/powerpoint/2010/main" val="42004919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2819400" cy="2649537"/>
          </a:xfrm>
          <a:solidFill>
            <a:schemeClr val="accent1">
              <a:lumMod val="75000"/>
            </a:schemeClr>
          </a:solidFill>
        </p:spPr>
        <p:txBody>
          <a:bodyPr>
            <a:normAutofit/>
          </a:bodyPr>
          <a:lstStyle/>
          <a:p>
            <a:r>
              <a:rPr lang="en-US" dirty="0" smtClean="0">
                <a:solidFill>
                  <a:schemeClr val="bg1"/>
                </a:solidFill>
              </a:rPr>
              <a:t>Some Fun with the Selfies</a:t>
            </a:r>
            <a:endParaRPr lang="en-US" dirty="0">
              <a:solidFill>
                <a:schemeClr val="bg1"/>
              </a:solidFill>
            </a:endParaRPr>
          </a:p>
        </p:txBody>
      </p:sp>
      <p:pic>
        <p:nvPicPr>
          <p:cNvPr id="2053" name="Picture 5" descr="Mark Lavernge poses with a Producer/ Director cartoon career charac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799" y="634785"/>
            <a:ext cx="5564289" cy="558843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Nancy Namis poses with a Chief Executove career carto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56829" y="165712"/>
            <a:ext cx="4156227" cy="652657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ia Kenyon poses with a Chemical Engineer career cartoon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0" y="76200"/>
            <a:ext cx="4925017" cy="67056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Matt Weber poses with a Veterinarian career carto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52800" y="634785"/>
            <a:ext cx="5694180" cy="5805346"/>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A group of 5 people all pose with different career cartoon cut-outs"/>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23000"/>
                    </a14:imgEffect>
                    <a14:imgEffect>
                      <a14:brightnessContrast bright="9000" contrast="-9000"/>
                    </a14:imgEffect>
                  </a14:imgLayer>
                </a14:imgProps>
              </a:ext>
              <a:ext uri="{28A0092B-C50C-407E-A947-70E740481C1C}">
                <a14:useLocalDpi xmlns:a14="http://schemas.microsoft.com/office/drawing/2010/main" val="0"/>
              </a:ext>
            </a:extLst>
          </a:blip>
          <a:srcRect/>
          <a:stretch>
            <a:fillRect/>
          </a:stretch>
        </p:blipFill>
        <p:spPr bwMode="auto">
          <a:xfrm>
            <a:off x="73609" y="1371600"/>
            <a:ext cx="8996068" cy="5338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4117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childTnLst>
                                  <p:subTnLst>
                                    <p:set>
                                      <p:cBhvr override="childStyle">
                                        <p:cTn dur="1" fill="hold" display="0" masterRel="nextClick" afterEffect="1"/>
                                        <p:tgtEl>
                                          <p:spTgt spid="2054"/>
                                        </p:tgtEl>
                                        <p:attrNameLst>
                                          <p:attrName>style.visibility</p:attrName>
                                        </p:attrNameLst>
                                      </p:cBhvr>
                                      <p:to>
                                        <p:strVal val="hidden"/>
                                      </p:to>
                                    </p:set>
                                  </p:subTnLst>
                                </p:cTn>
                              </p:par>
                              <p:par>
                                <p:cTn id="7" presetID="1" presetClass="exit" presetSubtype="0" fill="hold" nodeType="withEffect">
                                  <p:stCondLst>
                                    <p:cond delay="0"/>
                                  </p:stCondLst>
                                  <p:childTnLst>
                                    <p:set>
                                      <p:cBhvr>
                                        <p:cTn id="8" dur="1" fill="hold">
                                          <p:stCondLst>
                                            <p:cond delay="0"/>
                                          </p:stCondLst>
                                        </p:cTn>
                                        <p:tgtEl>
                                          <p:spTgt spid="205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52"/>
                                        </p:tgtEl>
                                        <p:attrNameLst>
                                          <p:attrName>style.visibility</p:attrName>
                                        </p:attrNameLst>
                                      </p:cBhvr>
                                      <p:to>
                                        <p:strVal val="visible"/>
                                      </p:to>
                                    </p:set>
                                  </p:childTnLst>
                                  <p:subTnLst>
                                    <p:set>
                                      <p:cBhvr override="childStyle">
                                        <p:cTn dur="1" fill="hold" display="0" masterRel="nextClick" afterEffect="1"/>
                                        <p:tgtEl>
                                          <p:spTgt spid="2052"/>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childTnLst>
                                  <p:subTnLst>
                                    <p:set>
                                      <p:cBhvr override="childStyle">
                                        <p:cTn dur="1" fill="hold" display="0" masterRel="nextClick" afterEffect="1"/>
                                        <p:tgtEl>
                                          <p:spTgt spid="2050"/>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4922</TotalTime>
  <Words>4446</Words>
  <Application>Microsoft Office PowerPoint</Application>
  <PresentationFormat>On-screen Show (4:3)</PresentationFormat>
  <Paragraphs>287</Paragraphs>
  <Slides>20</Slides>
  <Notes>20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20</vt:i4>
      </vt:variant>
    </vt:vector>
  </HeadingPairs>
  <TitlesOfParts>
    <vt:vector size="22" baseType="lpstr">
      <vt:lpstr>Office Theme</vt:lpstr>
      <vt:lpstr>Acrobat Document</vt:lpstr>
      <vt:lpstr>Texas Workforce Commission’s Education Specialists</vt:lpstr>
      <vt:lpstr>Before We Get Started</vt:lpstr>
      <vt:lpstr>Objectives:</vt:lpstr>
      <vt:lpstr>How We Are Organized</vt:lpstr>
      <vt:lpstr>Meet Our Team</vt:lpstr>
      <vt:lpstr>Who We Serve (In Alphabetical Order)</vt:lpstr>
      <vt:lpstr>Our Services</vt:lpstr>
      <vt:lpstr>What is Our Selfie Booth?</vt:lpstr>
      <vt:lpstr>Some Fun with the Selfies</vt:lpstr>
      <vt:lpstr>Selfies Used to Teach</vt:lpstr>
      <vt:lpstr>How do Our Services Help You?</vt:lpstr>
      <vt:lpstr>Train-the-Trainer</vt:lpstr>
      <vt:lpstr>We’ll Even Share Our Presentations with You</vt:lpstr>
      <vt:lpstr>Great news…</vt:lpstr>
      <vt:lpstr>Interested?</vt:lpstr>
      <vt:lpstr>How You Can Help Us</vt:lpstr>
      <vt:lpstr>Contact Information</vt:lpstr>
      <vt:lpstr>Want to be notified?</vt:lpstr>
      <vt:lpstr>Want the Archived Webinars? </vt:lpstr>
      <vt:lpstr>Time For Q&amp;A</vt:lpstr>
    </vt:vector>
  </TitlesOfParts>
  <Company>Texas Workforce Commission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TWC Education Specialists</dc:title>
  <dc:creator>Jasen, Karla</dc:creator>
  <cp:lastModifiedBy>Knight, Lorena </cp:lastModifiedBy>
  <cp:revision>82</cp:revision>
  <cp:lastPrinted>2016-05-13T20:48:49Z</cp:lastPrinted>
  <dcterms:created xsi:type="dcterms:W3CDTF">2016-04-05T16:23:39Z</dcterms:created>
  <dcterms:modified xsi:type="dcterms:W3CDTF">2016-05-24T15:48:42Z</dcterms:modified>
</cp:coreProperties>
</file>